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3"/>
  </p:notesMasterIdLst>
  <p:sldIdLst>
    <p:sldId id="301" r:id="rId2"/>
    <p:sldId id="299" r:id="rId3"/>
    <p:sldId id="259" r:id="rId4"/>
    <p:sldId id="256" r:id="rId5"/>
    <p:sldId id="257" r:id="rId6"/>
    <p:sldId id="258" r:id="rId7"/>
    <p:sldId id="260" r:id="rId8"/>
    <p:sldId id="264" r:id="rId9"/>
    <p:sldId id="263" r:id="rId10"/>
    <p:sldId id="265" r:id="rId11"/>
    <p:sldId id="261" r:id="rId12"/>
    <p:sldId id="267" r:id="rId13"/>
    <p:sldId id="266" r:id="rId14"/>
    <p:sldId id="268" r:id="rId15"/>
    <p:sldId id="269" r:id="rId16"/>
    <p:sldId id="262" r:id="rId17"/>
    <p:sldId id="270" r:id="rId18"/>
    <p:sldId id="271" r:id="rId19"/>
    <p:sldId id="273" r:id="rId20"/>
    <p:sldId id="276" r:id="rId21"/>
    <p:sldId id="294"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6" r:id="rId40"/>
    <p:sldId id="295" r:id="rId41"/>
    <p:sldId id="29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en Bergsman" initials="KB" lastIdx="5" clrIdx="0">
    <p:extLst>
      <p:ext uri="{19B8F6BF-5375-455C-9EA6-DF929625EA0E}">
        <p15:presenceInfo xmlns="" xmlns:p15="http://schemas.microsoft.com/office/powerpoint/2012/main" userId="Kristen Bergsman" providerId="None"/>
      </p:ext>
    </p:extLst>
  </p:cmAuthor>
  <p:cmAuthor id="2" name="Joan Griswold" initials="JCG"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482" autoAdjust="0"/>
  </p:normalViewPr>
  <p:slideViewPr>
    <p:cSldViewPr>
      <p:cViewPr>
        <p:scale>
          <a:sx n="76" d="100"/>
          <a:sy n="76" d="100"/>
        </p:scale>
        <p:origin x="-1194"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7364AE-0868-4E0C-AC8A-D4591D700643}" type="datetimeFigureOut">
              <a:rPr lang="en-US" smtClean="0"/>
              <a:pPr/>
              <a:t>6/19/2013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2A7DD6-C2EF-47A9-93AA-FD50D011B8FB}" type="slidenum">
              <a:rPr lang="en-US" smtClean="0"/>
              <a:pPr/>
              <a:t>‹#›</a:t>
            </a:fld>
            <a:endParaRPr lang="en-US"/>
          </a:p>
        </p:txBody>
      </p:sp>
    </p:spTree>
    <p:extLst>
      <p:ext uri="{BB962C8B-B14F-4D97-AF65-F5344CB8AC3E}">
        <p14:creationId xmlns:p14="http://schemas.microsoft.com/office/powerpoint/2010/main" xmlns="" val="2769324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All images from </a:t>
            </a:r>
            <a:r>
              <a:rPr lang="en-US" sz="1200" kern="1200" dirty="0" err="1" smtClean="0">
                <a:solidFill>
                  <a:schemeClr val="tx1"/>
                </a:solidFill>
                <a:effectLst/>
                <a:latin typeface="+mn-lt"/>
                <a:ea typeface="+mn-ea"/>
                <a:cs typeface="+mn-cs"/>
              </a:rPr>
              <a:t>Wellcome</a:t>
            </a:r>
            <a:r>
              <a:rPr lang="en-US" sz="1200" kern="1200" dirty="0" smtClean="0">
                <a:solidFill>
                  <a:schemeClr val="tx1"/>
                </a:solidFill>
                <a:effectLst/>
                <a:latin typeface="+mn-lt"/>
                <a:ea typeface="+mn-ea"/>
                <a:cs typeface="+mn-cs"/>
              </a:rPr>
              <a:t> Images. Images on this site are freely available for download for personal, academic teaching, or study use, under one of two Creative Commons licenses. </a:t>
            </a:r>
            <a:endParaRPr lang="en-US" dirty="0"/>
          </a:p>
        </p:txBody>
      </p:sp>
      <p:sp>
        <p:nvSpPr>
          <p:cNvPr id="4" name="Slide Number Placeholder 3"/>
          <p:cNvSpPr>
            <a:spLocks noGrp="1"/>
          </p:cNvSpPr>
          <p:nvPr>
            <p:ph type="sldNum" sz="quarter" idx="10"/>
          </p:nvPr>
        </p:nvSpPr>
        <p:spPr/>
        <p:txBody>
          <a:bodyPr/>
          <a:lstStyle/>
          <a:p>
            <a:fld id="{442A7DD6-C2EF-47A9-93AA-FD50D011B8FB}" type="slidenum">
              <a:rPr lang="en-US" smtClean="0"/>
              <a:pPr/>
              <a:t>3</a:t>
            </a:fld>
            <a:endParaRPr lang="en-US"/>
          </a:p>
        </p:txBody>
      </p:sp>
    </p:spTree>
    <p:extLst>
      <p:ext uri="{BB962C8B-B14F-4D97-AF65-F5344CB8AC3E}">
        <p14:creationId xmlns:p14="http://schemas.microsoft.com/office/powerpoint/2010/main" xmlns="" val="2570417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effectLst/>
              </a:rPr>
              <a:t>Credit: </a:t>
            </a:r>
            <a:r>
              <a:rPr lang="en-US" b="0" dirty="0" err="1" smtClean="0">
                <a:effectLst/>
              </a:rPr>
              <a:t>Geyelin</a:t>
            </a:r>
            <a:r>
              <a:rPr lang="en-US" b="0" dirty="0" smtClean="0">
                <a:effectLst/>
              </a:rPr>
              <a:t>, H.R. (1922). </a:t>
            </a:r>
            <a:r>
              <a:rPr lang="en-US" dirty="0" smtClean="0">
                <a:effectLst/>
              </a:rPr>
              <a:t>The use of insulin in juvenile diabetes. </a:t>
            </a:r>
            <a:r>
              <a:rPr lang="en-US" i="1" dirty="0" smtClean="0">
                <a:effectLst/>
              </a:rPr>
              <a:t>Journal of Metabolic Research</a:t>
            </a:r>
            <a:r>
              <a:rPr lang="en-US" i="0" dirty="0" smtClean="0">
                <a:effectLst/>
              </a:rPr>
              <a:t>.</a:t>
            </a:r>
            <a:r>
              <a:rPr lang="en-US" i="0" baseline="0" dirty="0" smtClean="0">
                <a:effectLst/>
              </a:rPr>
              <a:t> Morristown, NJ: </a:t>
            </a:r>
            <a:r>
              <a:rPr lang="en-US" dirty="0" smtClean="0">
                <a:effectLst/>
              </a:rPr>
              <a:t>Psychiatric Institute.</a:t>
            </a:r>
            <a:endParaRPr lang="en-US" dirty="0"/>
          </a:p>
        </p:txBody>
      </p:sp>
      <p:sp>
        <p:nvSpPr>
          <p:cNvPr id="4" name="Slide Number Placeholder 3"/>
          <p:cNvSpPr>
            <a:spLocks noGrp="1"/>
          </p:cNvSpPr>
          <p:nvPr>
            <p:ph type="sldNum" sz="quarter" idx="10"/>
          </p:nvPr>
        </p:nvSpPr>
        <p:spPr/>
        <p:txBody>
          <a:bodyPr/>
          <a:lstStyle/>
          <a:p>
            <a:fld id="{442A7DD6-C2EF-47A9-93AA-FD50D011B8FB}" type="slidenum">
              <a:rPr lang="en-US" smtClean="0"/>
              <a:pPr/>
              <a:t>14</a:t>
            </a:fld>
            <a:endParaRPr lang="en-US"/>
          </a:p>
        </p:txBody>
      </p:sp>
    </p:spTree>
    <p:extLst>
      <p:ext uri="{BB962C8B-B14F-4D97-AF65-F5344CB8AC3E}">
        <p14:creationId xmlns:p14="http://schemas.microsoft.com/office/powerpoint/2010/main" xmlns="" val="2044869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Insulin injecting, Diabetes.</a:t>
            </a:r>
            <a:r>
              <a:rPr lang="en-US" baseline="0" dirty="0" smtClean="0">
                <a:effectLst/>
              </a:rPr>
              <a:t> </a:t>
            </a:r>
            <a:r>
              <a:rPr lang="en-US" dirty="0" smtClean="0">
                <a:effectLst/>
              </a:rPr>
              <a:t>1970s to 1986.</a:t>
            </a:r>
          </a:p>
          <a:p>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effectLst/>
              </a:rPr>
              <a:t>N0008871 </a:t>
            </a:r>
            <a:r>
              <a:rPr lang="en-US" dirty="0" smtClean="0">
                <a:effectLst/>
              </a:rPr>
              <a:t>Credit: </a:t>
            </a:r>
            <a:r>
              <a:rPr lang="en-US" dirty="0" err="1" smtClean="0">
                <a:effectLst/>
              </a:rPr>
              <a:t>Wellcome</a:t>
            </a:r>
            <a:r>
              <a:rPr lang="en-US" dirty="0" smtClean="0">
                <a:effectLst/>
              </a:rPr>
              <a:t> Images.</a:t>
            </a:r>
          </a:p>
          <a:p>
            <a:r>
              <a:rPr lang="en-US" dirty="0" smtClean="0">
                <a:effectLst/>
              </a:rPr>
              <a:t/>
            </a:r>
            <a:br>
              <a:rPr lang="en-US" dirty="0" smtClean="0">
                <a:effectLst/>
              </a:rPr>
            </a:br>
            <a:endParaRPr lang="en-US" dirty="0"/>
          </a:p>
        </p:txBody>
      </p:sp>
      <p:sp>
        <p:nvSpPr>
          <p:cNvPr id="4" name="Slide Number Placeholder 3"/>
          <p:cNvSpPr>
            <a:spLocks noGrp="1"/>
          </p:cNvSpPr>
          <p:nvPr>
            <p:ph type="sldNum" sz="quarter" idx="10"/>
          </p:nvPr>
        </p:nvSpPr>
        <p:spPr/>
        <p:txBody>
          <a:bodyPr/>
          <a:lstStyle/>
          <a:p>
            <a:fld id="{442A7DD6-C2EF-47A9-93AA-FD50D011B8FB}" type="slidenum">
              <a:rPr lang="en-US" smtClean="0"/>
              <a:pPr/>
              <a:t>15</a:t>
            </a:fld>
            <a:endParaRPr lang="en-US"/>
          </a:p>
        </p:txBody>
      </p:sp>
    </p:spTree>
    <p:extLst>
      <p:ext uri="{BB962C8B-B14F-4D97-AF65-F5344CB8AC3E}">
        <p14:creationId xmlns:p14="http://schemas.microsoft.com/office/powerpoint/2010/main" xmlns="" val="1559762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A man with diabetes using an electronic reader to measure the level of sugar in his blood from a drop on his finger.</a:t>
            </a:r>
            <a:r>
              <a:rPr lang="en-US" baseline="0" dirty="0" smtClean="0">
                <a:effectLst/>
              </a:rPr>
              <a:t> </a:t>
            </a:r>
            <a:r>
              <a:rPr lang="en-US" dirty="0" smtClean="0">
                <a:effectLst/>
              </a:rPr>
              <a:t>This reading of 6.6 </a:t>
            </a:r>
            <a:r>
              <a:rPr lang="en-US" dirty="0" err="1" smtClean="0">
                <a:effectLst/>
              </a:rPr>
              <a:t>mmol</a:t>
            </a:r>
            <a:r>
              <a:rPr lang="en-US" dirty="0" smtClean="0">
                <a:effectLst/>
              </a:rPr>
              <a:t>/L is a normal reading so he does not need to take any action at this point. A normal blood glucose level should be above 3.5 and below 10 </a:t>
            </a:r>
            <a:r>
              <a:rPr lang="en-US" dirty="0" err="1" smtClean="0">
                <a:effectLst/>
              </a:rPr>
              <a:t>mmol</a:t>
            </a:r>
            <a:r>
              <a:rPr lang="en-US" dirty="0" smtClean="0">
                <a:effectLst/>
              </a:rPr>
              <a:t>/L.</a:t>
            </a:r>
          </a:p>
          <a:p>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Credit: </a:t>
            </a:r>
            <a:r>
              <a:rPr lang="en-US" dirty="0" err="1" smtClean="0">
                <a:effectLst/>
              </a:rPr>
              <a:t>Wellcome</a:t>
            </a:r>
            <a:r>
              <a:rPr lang="en-US" dirty="0" smtClean="0">
                <a:effectLst/>
              </a:rPr>
              <a:t> Images, 2006.</a:t>
            </a:r>
          </a:p>
          <a:p>
            <a:endParaRPr lang="en-US" dirty="0" smtClean="0">
              <a:effectLst/>
            </a:endParaRPr>
          </a:p>
          <a:p>
            <a:r>
              <a:rPr lang="en-US" dirty="0" smtClean="0">
                <a:effectLst/>
              </a:rPr>
              <a:t/>
            </a:r>
            <a:br>
              <a:rPr lang="en-US" dirty="0" smtClean="0">
                <a:effectLst/>
              </a:rPr>
            </a:br>
            <a:endParaRPr lang="en-US" dirty="0"/>
          </a:p>
        </p:txBody>
      </p:sp>
      <p:sp>
        <p:nvSpPr>
          <p:cNvPr id="4" name="Slide Number Placeholder 3"/>
          <p:cNvSpPr>
            <a:spLocks noGrp="1"/>
          </p:cNvSpPr>
          <p:nvPr>
            <p:ph type="sldNum" sz="quarter" idx="10"/>
          </p:nvPr>
        </p:nvSpPr>
        <p:spPr/>
        <p:txBody>
          <a:bodyPr/>
          <a:lstStyle/>
          <a:p>
            <a:fld id="{442A7DD6-C2EF-47A9-93AA-FD50D011B8FB}" type="slidenum">
              <a:rPr lang="en-US" smtClean="0"/>
              <a:pPr/>
              <a:t>17</a:t>
            </a:fld>
            <a:endParaRPr lang="en-US"/>
          </a:p>
        </p:txBody>
      </p:sp>
    </p:spTree>
    <p:extLst>
      <p:ext uri="{BB962C8B-B14F-4D97-AF65-F5344CB8AC3E}">
        <p14:creationId xmlns:p14="http://schemas.microsoft.com/office/powerpoint/2010/main" xmlns="" val="1620084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injection "pen" with a fine needle for people with diabetics to regulate their blood glucose level using insulin. It allows the diabetic to easily set the amount of insulin they need with the number scale on the end.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N0029209</a:t>
            </a:r>
            <a:r>
              <a:rPr lang="en-US" dirty="0" smtClean="0"/>
              <a:t> </a:t>
            </a:r>
            <a:r>
              <a:rPr lang="en-US" dirty="0" smtClean="0">
                <a:effectLst/>
              </a:rPr>
              <a:t>Credit: Science Museum, London, </a:t>
            </a:r>
            <a:r>
              <a:rPr lang="en-US" dirty="0" err="1" smtClean="0">
                <a:effectLst/>
              </a:rPr>
              <a:t>Wellcome</a:t>
            </a:r>
            <a:r>
              <a:rPr lang="en-US" dirty="0" smtClean="0">
                <a:effectLst/>
              </a:rPr>
              <a:t> Images. 2006.</a:t>
            </a:r>
          </a:p>
          <a:p>
            <a:endParaRPr lang="en-US" dirty="0"/>
          </a:p>
        </p:txBody>
      </p:sp>
      <p:sp>
        <p:nvSpPr>
          <p:cNvPr id="4" name="Slide Number Placeholder 3"/>
          <p:cNvSpPr>
            <a:spLocks noGrp="1"/>
          </p:cNvSpPr>
          <p:nvPr>
            <p:ph type="sldNum" sz="quarter" idx="10"/>
          </p:nvPr>
        </p:nvSpPr>
        <p:spPr/>
        <p:txBody>
          <a:bodyPr/>
          <a:lstStyle/>
          <a:p>
            <a:fld id="{442A7DD6-C2EF-47A9-93AA-FD50D011B8FB}" type="slidenum">
              <a:rPr lang="en-US" smtClean="0"/>
              <a:pPr/>
              <a:t>18</a:t>
            </a:fld>
            <a:endParaRPr lang="en-US"/>
          </a:p>
        </p:txBody>
      </p:sp>
    </p:spTree>
    <p:extLst>
      <p:ext uri="{BB962C8B-B14F-4D97-AF65-F5344CB8AC3E}">
        <p14:creationId xmlns:p14="http://schemas.microsoft.com/office/powerpoint/2010/main" xmlns="" val="4235911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2A7DD6-C2EF-47A9-93AA-FD50D011B8FB}" type="slidenum">
              <a:rPr lang="en-US" smtClean="0"/>
              <a:pPr/>
              <a:t>19</a:t>
            </a:fld>
            <a:endParaRPr lang="en-US"/>
          </a:p>
        </p:txBody>
      </p:sp>
    </p:spTree>
    <p:extLst>
      <p:ext uri="{BB962C8B-B14F-4D97-AF65-F5344CB8AC3E}">
        <p14:creationId xmlns:p14="http://schemas.microsoft.com/office/powerpoint/2010/main" xmlns="" val="2570417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2A7DD6-C2EF-47A9-93AA-FD50D011B8FB}" type="slidenum">
              <a:rPr lang="en-US" smtClean="0"/>
              <a:pPr/>
              <a:t>24</a:t>
            </a:fld>
            <a:endParaRPr lang="en-US"/>
          </a:p>
        </p:txBody>
      </p:sp>
    </p:spTree>
    <p:extLst>
      <p:ext uri="{BB962C8B-B14F-4D97-AF65-F5344CB8AC3E}">
        <p14:creationId xmlns:p14="http://schemas.microsoft.com/office/powerpoint/2010/main" xmlns="" val="2570417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2A7DD6-C2EF-47A9-93AA-FD50D011B8FB}" type="slidenum">
              <a:rPr lang="en-US" smtClean="0"/>
              <a:pPr/>
              <a:t>29</a:t>
            </a:fld>
            <a:endParaRPr lang="en-US"/>
          </a:p>
        </p:txBody>
      </p:sp>
    </p:spTree>
    <p:extLst>
      <p:ext uri="{BB962C8B-B14F-4D97-AF65-F5344CB8AC3E}">
        <p14:creationId xmlns:p14="http://schemas.microsoft.com/office/powerpoint/2010/main" xmlns="" val="2570417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2A7DD6-C2EF-47A9-93AA-FD50D011B8FB}" type="slidenum">
              <a:rPr lang="en-US" smtClean="0"/>
              <a:pPr/>
              <a:t>33</a:t>
            </a:fld>
            <a:endParaRPr lang="en-US"/>
          </a:p>
        </p:txBody>
      </p:sp>
    </p:spTree>
    <p:extLst>
      <p:ext uri="{BB962C8B-B14F-4D97-AF65-F5344CB8AC3E}">
        <p14:creationId xmlns:p14="http://schemas.microsoft.com/office/powerpoint/2010/main" xmlns="" val="908809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2A7DD6-C2EF-47A9-93AA-FD50D011B8FB}" type="slidenum">
              <a:rPr lang="en-US" smtClean="0"/>
              <a:pPr/>
              <a:t>34</a:t>
            </a:fld>
            <a:endParaRPr lang="en-US"/>
          </a:p>
        </p:txBody>
      </p:sp>
    </p:spTree>
    <p:extLst>
      <p:ext uri="{BB962C8B-B14F-4D97-AF65-F5344CB8AC3E}">
        <p14:creationId xmlns:p14="http://schemas.microsoft.com/office/powerpoint/2010/main" xmlns="" val="2570417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2A7DD6-C2EF-47A9-93AA-FD50D011B8FB}" type="slidenum">
              <a:rPr lang="en-US" smtClean="0"/>
              <a:pPr/>
              <a:t>39</a:t>
            </a:fld>
            <a:endParaRPr lang="en-US"/>
          </a:p>
        </p:txBody>
      </p:sp>
    </p:spTree>
    <p:extLst>
      <p:ext uri="{BB962C8B-B14F-4D97-AF65-F5344CB8AC3E}">
        <p14:creationId xmlns:p14="http://schemas.microsoft.com/office/powerpoint/2010/main" xmlns="" val="2570417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
            </a:r>
            <a:br>
              <a:rPr lang="en-US" dirty="0" smtClean="0">
                <a:effectLst/>
              </a:rPr>
            </a:br>
            <a:r>
              <a:rPr lang="en-US" dirty="0" smtClean="0">
                <a:effectLst/>
              </a:rPr>
              <a:t>Ambrose Godfrey </a:t>
            </a:r>
            <a:r>
              <a:rPr lang="en-US" dirty="0" err="1" smtClean="0">
                <a:effectLst/>
              </a:rPr>
              <a:t>Hanckwitz</a:t>
            </a:r>
            <a:r>
              <a:rPr lang="en-US" dirty="0" smtClean="0">
                <a:effectLst/>
              </a:rPr>
              <a:t> (1660-1741), a German chemist, set up a drug making laboratory (much like the one in this diorama) in London, 1680. Large furnaces and chemical equipment line the room. Ambrose Godfrey, as he became known, was an assistant to Robert Boyle (1627-1691), an Irish chemist. After Boyle discovered a way of making solid phosphorous in 1680, Godfrey made this the basis of his drug manufacturing business and held the monopoly over this ingredient for forty years. Godfrey’s business went on to become Godfrey &amp; Cooke, a firm of chemists still in business at the beginning of the 1900s. Godfrey also researched spa waters, which were believed to have curative properties.</a:t>
            </a:r>
            <a:br>
              <a:rPr lang="en-US" dirty="0" smtClean="0">
                <a:effectLst/>
              </a:rPr>
            </a:br>
            <a:r>
              <a:rPr lang="en-US" dirty="0" smtClean="0">
                <a:effectLst/>
              </a:rPr>
              <a:t/>
            </a:r>
            <a:br>
              <a:rPr lang="en-US" dirty="0" smtClean="0">
                <a:effectLst/>
              </a:rPr>
            </a:br>
            <a:r>
              <a:rPr lang="en-US" dirty="0" smtClean="0">
                <a:effectLst/>
              </a:rPr>
              <a:t>Maker: Unknown maker.</a:t>
            </a:r>
            <a:br>
              <a:rPr lang="en-US" dirty="0" smtClean="0">
                <a:effectLst/>
              </a:rPr>
            </a:br>
            <a:r>
              <a:rPr lang="en-US" dirty="0" smtClean="0">
                <a:effectLst/>
              </a:rPr>
              <a:t>Place made: England, United Kingdom.</a:t>
            </a:r>
          </a:p>
          <a:p>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effectLst/>
              </a:rPr>
              <a:t>L0058040 </a:t>
            </a:r>
            <a:r>
              <a:rPr lang="en-US" dirty="0" smtClean="0">
                <a:effectLst/>
              </a:rPr>
              <a:t>Credit: Science Museum, London, </a:t>
            </a:r>
            <a:r>
              <a:rPr lang="en-US" dirty="0" err="1" smtClean="0">
                <a:effectLst/>
              </a:rPr>
              <a:t>Wellcome</a:t>
            </a:r>
            <a:r>
              <a:rPr lang="en-US" dirty="0" smtClean="0">
                <a:effectLst/>
              </a:rPr>
              <a:t> Images.</a:t>
            </a:r>
          </a:p>
          <a:p>
            <a:endParaRPr lang="en-US" dirty="0"/>
          </a:p>
        </p:txBody>
      </p:sp>
      <p:sp>
        <p:nvSpPr>
          <p:cNvPr id="4" name="Slide Number Placeholder 3"/>
          <p:cNvSpPr>
            <a:spLocks noGrp="1"/>
          </p:cNvSpPr>
          <p:nvPr>
            <p:ph type="sldNum" sz="quarter" idx="10"/>
          </p:nvPr>
        </p:nvSpPr>
        <p:spPr/>
        <p:txBody>
          <a:bodyPr/>
          <a:lstStyle/>
          <a:p>
            <a:fld id="{442A7DD6-C2EF-47A9-93AA-FD50D011B8FB}" type="slidenum">
              <a:rPr lang="en-US" smtClean="0"/>
              <a:pPr/>
              <a:t>4</a:t>
            </a:fld>
            <a:endParaRPr lang="en-US"/>
          </a:p>
        </p:txBody>
      </p:sp>
    </p:spTree>
    <p:extLst>
      <p:ext uri="{BB962C8B-B14F-4D97-AF65-F5344CB8AC3E}">
        <p14:creationId xmlns:p14="http://schemas.microsoft.com/office/powerpoint/2010/main" xmlns="" val="2790673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Credit:</a:t>
            </a:r>
            <a:r>
              <a:rPr lang="en-US" baseline="0" dirty="0" smtClean="0"/>
              <a:t> Waggoner, B. (2001, January 20). Robert Hooke (1635-1703). Retrieved from </a:t>
            </a:r>
            <a:r>
              <a:rPr lang="en-US" u="sng" dirty="0" smtClean="0"/>
              <a:t>http://www.ucmp.berkeley.edu/history/hooke.html</a:t>
            </a:r>
          </a:p>
          <a:p>
            <a:endParaRPr lang="en-US" dirty="0"/>
          </a:p>
        </p:txBody>
      </p:sp>
      <p:sp>
        <p:nvSpPr>
          <p:cNvPr id="4" name="Slide Number Placeholder 3"/>
          <p:cNvSpPr>
            <a:spLocks noGrp="1"/>
          </p:cNvSpPr>
          <p:nvPr>
            <p:ph type="sldNum" sz="quarter" idx="10"/>
          </p:nvPr>
        </p:nvSpPr>
        <p:spPr/>
        <p:txBody>
          <a:bodyPr/>
          <a:lstStyle/>
          <a:p>
            <a:fld id="{442A7DD6-C2EF-47A9-93AA-FD50D011B8FB}" type="slidenum">
              <a:rPr lang="en-US" smtClean="0"/>
              <a:pPr/>
              <a:t>40</a:t>
            </a:fld>
            <a:endParaRPr lang="en-US"/>
          </a:p>
        </p:txBody>
      </p:sp>
    </p:spTree>
    <p:extLst>
      <p:ext uri="{BB962C8B-B14F-4D97-AF65-F5344CB8AC3E}">
        <p14:creationId xmlns:p14="http://schemas.microsoft.com/office/powerpoint/2010/main" xmlns="" val="2043499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Some teachers suggest that</a:t>
            </a:r>
            <a:r>
              <a:rPr lang="en-US" baseline="0" dirty="0" smtClean="0"/>
              <a:t> </a:t>
            </a:r>
            <a:r>
              <a:rPr lang="en-US" dirty="0" smtClean="0"/>
              <a:t>this question be used as an “exit ticket” for the lesson.</a:t>
            </a:r>
          </a:p>
          <a:p>
            <a:endParaRPr lang="en-US" dirty="0"/>
          </a:p>
        </p:txBody>
      </p:sp>
      <p:sp>
        <p:nvSpPr>
          <p:cNvPr id="4" name="Slide Number Placeholder 3"/>
          <p:cNvSpPr>
            <a:spLocks noGrp="1"/>
          </p:cNvSpPr>
          <p:nvPr>
            <p:ph type="sldNum" sz="quarter" idx="10"/>
          </p:nvPr>
        </p:nvSpPr>
        <p:spPr/>
        <p:txBody>
          <a:bodyPr/>
          <a:lstStyle/>
          <a:p>
            <a:fld id="{442A7DD6-C2EF-47A9-93AA-FD50D011B8FB}" type="slidenum">
              <a:rPr lang="en-US" smtClean="0"/>
              <a:pPr/>
              <a:t>41</a:t>
            </a:fld>
            <a:endParaRPr lang="en-US"/>
          </a:p>
        </p:txBody>
      </p:sp>
    </p:spTree>
    <p:extLst>
      <p:ext uri="{BB962C8B-B14F-4D97-AF65-F5344CB8AC3E}">
        <p14:creationId xmlns:p14="http://schemas.microsoft.com/office/powerpoint/2010/main" xmlns="" val="2043499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 curved shape of this amputation knife was common in the early 1700s. Amputation knives became straighter once the practice of leaving a flap of skin to cover the limb stump became the preferred amputation method. Ebony was a common material for handles as it is a hard-wearing wood. This knife was probably made by </a:t>
            </a:r>
            <a:r>
              <a:rPr lang="en-US" dirty="0" err="1" smtClean="0">
                <a:effectLst/>
              </a:rPr>
              <a:t>Eberle</a:t>
            </a:r>
            <a:r>
              <a:rPr lang="en-US" dirty="0" smtClean="0">
                <a:effectLst/>
              </a:rPr>
              <a:t> in Germany, as indicated by the inscription on the silver blade.</a:t>
            </a:r>
          </a:p>
          <a:p>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effectLst/>
              </a:rPr>
              <a:t>L0058145 </a:t>
            </a:r>
            <a:r>
              <a:rPr lang="en-US" dirty="0" smtClean="0">
                <a:effectLst/>
              </a:rPr>
              <a:t>Credit: Science Museum, London, </a:t>
            </a:r>
            <a:r>
              <a:rPr lang="en-US" dirty="0" err="1" smtClean="0">
                <a:effectLst/>
              </a:rPr>
              <a:t>Wellcome</a:t>
            </a:r>
            <a:r>
              <a:rPr lang="en-US" dirty="0" smtClean="0">
                <a:effectLst/>
              </a:rPr>
              <a:t> Images.</a:t>
            </a:r>
          </a:p>
          <a:p>
            <a:endParaRPr lang="en-US" dirty="0"/>
          </a:p>
        </p:txBody>
      </p:sp>
      <p:sp>
        <p:nvSpPr>
          <p:cNvPr id="4" name="Slide Number Placeholder 3"/>
          <p:cNvSpPr>
            <a:spLocks noGrp="1"/>
          </p:cNvSpPr>
          <p:nvPr>
            <p:ph type="sldNum" sz="quarter" idx="10"/>
          </p:nvPr>
        </p:nvSpPr>
        <p:spPr/>
        <p:txBody>
          <a:bodyPr/>
          <a:lstStyle/>
          <a:p>
            <a:fld id="{442A7DD6-C2EF-47A9-93AA-FD50D011B8FB}" type="slidenum">
              <a:rPr lang="en-US" smtClean="0"/>
              <a:pPr/>
              <a:t>5</a:t>
            </a:fld>
            <a:endParaRPr lang="en-US"/>
          </a:p>
        </p:txBody>
      </p:sp>
    </p:spTree>
    <p:extLst>
      <p:ext uri="{BB962C8B-B14F-4D97-AF65-F5344CB8AC3E}">
        <p14:creationId xmlns:p14="http://schemas.microsoft.com/office/powerpoint/2010/main" xmlns="" val="1871122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Chamber pots were used in the home or hospitals at a time when most toilets were outside – or non-existent. In the 1700s, chamber pots were often emptied out of windows straight into the street, sometimes with the cry “</a:t>
            </a:r>
            <a:r>
              <a:rPr lang="en-US" dirty="0" err="1" smtClean="0">
                <a:effectLst/>
              </a:rPr>
              <a:t>gardy</a:t>
            </a:r>
            <a:r>
              <a:rPr lang="en-US" dirty="0" smtClean="0">
                <a:effectLst/>
              </a:rPr>
              <a:t> loo” (from the French </a:t>
            </a:r>
            <a:r>
              <a:rPr lang="en-US" i="1" dirty="0" err="1" smtClean="0">
                <a:effectLst/>
              </a:rPr>
              <a:t>gardez</a:t>
            </a:r>
            <a:r>
              <a:rPr lang="en-US" i="1" dirty="0" smtClean="0">
                <a:effectLst/>
              </a:rPr>
              <a:t> </a:t>
            </a:r>
            <a:r>
              <a:rPr lang="en-US" i="1" dirty="0" err="1" smtClean="0">
                <a:effectLst/>
              </a:rPr>
              <a:t>l’eau</a:t>
            </a:r>
            <a:r>
              <a:rPr lang="en-US" dirty="0" smtClean="0">
                <a:effectLst/>
              </a:rPr>
              <a:t>, or “watch for the water”). </a:t>
            </a:r>
            <a:br>
              <a:rPr lang="en-US" dirty="0" smtClean="0">
                <a:effectLst/>
              </a:rPr>
            </a:br>
            <a:r>
              <a:rPr lang="en-US" dirty="0" smtClean="0">
                <a:effectLst/>
              </a:rPr>
              <a:t/>
            </a:r>
            <a:br>
              <a:rPr lang="en-US" dirty="0" smtClean="0">
                <a:effectLst/>
              </a:rPr>
            </a:br>
            <a:r>
              <a:rPr lang="en-US" dirty="0" smtClean="0">
                <a:effectLst/>
              </a:rPr>
              <a:t>The blue and white design indicates that the chamber pot is probably from the Netherlands. The design shows country scenes, including a maid milking a cow.</a:t>
            </a:r>
          </a:p>
          <a:p>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effectLst/>
              </a:rPr>
              <a:t>L0057044 </a:t>
            </a:r>
            <a:r>
              <a:rPr lang="en-US" dirty="0" smtClean="0">
                <a:effectLst/>
              </a:rPr>
              <a:t>Credit: Science Museum, London, </a:t>
            </a:r>
            <a:r>
              <a:rPr lang="en-US" dirty="0" err="1" smtClean="0">
                <a:effectLst/>
              </a:rPr>
              <a:t>Wellcome</a:t>
            </a:r>
            <a:r>
              <a:rPr lang="en-US" dirty="0" smtClean="0">
                <a:effectLst/>
              </a:rPr>
              <a:t> Images.</a:t>
            </a:r>
          </a:p>
          <a:p>
            <a:endParaRPr lang="en-US" dirty="0"/>
          </a:p>
        </p:txBody>
      </p:sp>
      <p:sp>
        <p:nvSpPr>
          <p:cNvPr id="4" name="Slide Number Placeholder 3"/>
          <p:cNvSpPr>
            <a:spLocks noGrp="1"/>
          </p:cNvSpPr>
          <p:nvPr>
            <p:ph type="sldNum" sz="quarter" idx="10"/>
          </p:nvPr>
        </p:nvSpPr>
        <p:spPr/>
        <p:txBody>
          <a:bodyPr/>
          <a:lstStyle/>
          <a:p>
            <a:fld id="{442A7DD6-C2EF-47A9-93AA-FD50D011B8FB}" type="slidenum">
              <a:rPr lang="en-US" smtClean="0"/>
              <a:pPr/>
              <a:t>6</a:t>
            </a:fld>
            <a:endParaRPr lang="en-US"/>
          </a:p>
        </p:txBody>
      </p:sp>
    </p:spTree>
    <p:extLst>
      <p:ext uri="{BB962C8B-B14F-4D97-AF65-F5344CB8AC3E}">
        <p14:creationId xmlns:p14="http://schemas.microsoft.com/office/powerpoint/2010/main" xmlns="" val="278394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Joseph Jackson Lister's microscope, London, England, 1826 made by James Smith, London, 1826.</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L0057210</a:t>
            </a:r>
            <a:r>
              <a:rPr lang="en-US" dirty="0" smtClean="0"/>
              <a:t> </a:t>
            </a:r>
            <a:r>
              <a:rPr lang="en-US" dirty="0" smtClean="0">
                <a:effectLst/>
              </a:rPr>
              <a:t>Credit: Science Museum, London, </a:t>
            </a:r>
            <a:r>
              <a:rPr lang="en-US" dirty="0" err="1" smtClean="0">
                <a:effectLst/>
              </a:rPr>
              <a:t>Wellcome</a:t>
            </a:r>
            <a:r>
              <a:rPr lang="en-US" dirty="0" smtClean="0">
                <a:effectLst/>
              </a:rPr>
              <a:t> Images.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42A7DD6-C2EF-47A9-93AA-FD50D011B8FB}" type="slidenum">
              <a:rPr lang="en-US" smtClean="0"/>
              <a:pPr/>
              <a:t>8</a:t>
            </a:fld>
            <a:endParaRPr lang="en-US"/>
          </a:p>
        </p:txBody>
      </p:sp>
    </p:spTree>
    <p:extLst>
      <p:ext uri="{BB962C8B-B14F-4D97-AF65-F5344CB8AC3E}">
        <p14:creationId xmlns:p14="http://schemas.microsoft.com/office/powerpoint/2010/main" xmlns="" val="1556237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This instrument set is easily portable, designed to fit into a surgeon’s or physician’s pocket. It contains two folding scalpels in tortoiseshell cases, a bistoury, a catheter, a tongue depressor, scissors, ophthalmic forceps, forceps for applying bandages, and a needle holder. </a:t>
            </a:r>
          </a:p>
          <a:p>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effectLst/>
              </a:rPr>
              <a:t>L0058741 </a:t>
            </a:r>
            <a:r>
              <a:rPr lang="en-US" dirty="0" smtClean="0">
                <a:effectLst/>
              </a:rPr>
              <a:t>Credit: Science Museum, London, </a:t>
            </a:r>
            <a:r>
              <a:rPr lang="en-US" dirty="0" err="1" smtClean="0">
                <a:effectLst/>
              </a:rPr>
              <a:t>Wellcome</a:t>
            </a:r>
            <a:r>
              <a:rPr lang="en-US" dirty="0" smtClean="0">
                <a:effectLst/>
              </a:rPr>
              <a:t> Images.</a:t>
            </a:r>
          </a:p>
          <a:p>
            <a:endParaRPr lang="en-US" dirty="0"/>
          </a:p>
        </p:txBody>
      </p:sp>
      <p:sp>
        <p:nvSpPr>
          <p:cNvPr id="4" name="Slide Number Placeholder 3"/>
          <p:cNvSpPr>
            <a:spLocks noGrp="1"/>
          </p:cNvSpPr>
          <p:nvPr>
            <p:ph type="sldNum" sz="quarter" idx="10"/>
          </p:nvPr>
        </p:nvSpPr>
        <p:spPr/>
        <p:txBody>
          <a:bodyPr/>
          <a:lstStyle/>
          <a:p>
            <a:fld id="{442A7DD6-C2EF-47A9-93AA-FD50D011B8FB}" type="slidenum">
              <a:rPr lang="en-US" smtClean="0"/>
              <a:pPr/>
              <a:t>9</a:t>
            </a:fld>
            <a:endParaRPr lang="en-US"/>
          </a:p>
        </p:txBody>
      </p:sp>
    </p:spTree>
    <p:extLst>
      <p:ext uri="{BB962C8B-B14F-4D97-AF65-F5344CB8AC3E}">
        <p14:creationId xmlns:p14="http://schemas.microsoft.com/office/powerpoint/2010/main" xmlns="" val="2417268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Hypodermic needles came into common use in the second half of the 1800s. They were invented by Scottish doctor Alexander Wood in 1853 – although French surgeon Charles </a:t>
            </a:r>
            <a:r>
              <a:rPr lang="en-US" dirty="0" err="1" smtClean="0">
                <a:effectLst/>
              </a:rPr>
              <a:t>Pravaz</a:t>
            </a:r>
            <a:r>
              <a:rPr lang="en-US" dirty="0" smtClean="0">
                <a:effectLst/>
              </a:rPr>
              <a:t> was independently developing a similar device at the same time.</a:t>
            </a:r>
            <a:br>
              <a:rPr lang="en-US" dirty="0" smtClean="0">
                <a:effectLst/>
              </a:rPr>
            </a:br>
            <a:r>
              <a:rPr lang="en-US" dirty="0" smtClean="0">
                <a:effectLst/>
              </a:rPr>
              <a:t/>
            </a:r>
            <a:br>
              <a:rPr lang="en-US" dirty="0" smtClean="0">
                <a:effectLst/>
              </a:rPr>
            </a:br>
            <a:r>
              <a:rPr lang="en-US" dirty="0" smtClean="0">
                <a:effectLst/>
              </a:rPr>
              <a:t>Hypodermic needles like these are hollow so drugs can be injected directly into the body. This particular example has a glass barrel with a scale scratched on to the outside to measure how much was being given to the patient. The metal case is personalized with the initials “HC” engraved on the side, possibly indicating the case’s owner. The case contains one spare needle, although there is also room for another needle and three spare barrels.</a:t>
            </a:r>
            <a:br>
              <a:rPr lang="en-US" dirty="0" smtClean="0">
                <a:effectLst/>
              </a:rPr>
            </a:br>
            <a:r>
              <a:rPr lang="en-US" dirty="0" smtClean="0">
                <a:effectLst/>
              </a:rPr>
              <a:t/>
            </a:r>
            <a:br>
              <a:rPr lang="en-US" dirty="0" smtClean="0">
                <a:effectLst/>
              </a:rPr>
            </a:br>
            <a:r>
              <a:rPr lang="en-US" dirty="0" smtClean="0">
                <a:effectLst/>
              </a:rPr>
              <a:t>Maker: Unknown maker.</a:t>
            </a:r>
          </a:p>
          <a:p>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effectLst/>
              </a:rPr>
              <a:t>L0057803</a:t>
            </a:r>
            <a:r>
              <a:rPr lang="en-US" dirty="0" smtClean="0">
                <a:effectLst/>
              </a:rPr>
              <a:t> Credit: Science Museum, London, </a:t>
            </a:r>
            <a:r>
              <a:rPr lang="en-US" dirty="0" err="1" smtClean="0">
                <a:effectLst/>
              </a:rPr>
              <a:t>Wellcome</a:t>
            </a:r>
            <a:r>
              <a:rPr lang="en-US" dirty="0" smtClean="0">
                <a:effectLst/>
              </a:rPr>
              <a:t> Images.</a:t>
            </a:r>
          </a:p>
          <a:p>
            <a:endParaRPr lang="en-US" dirty="0" smtClean="0">
              <a:effectLst/>
            </a:endParaRPr>
          </a:p>
          <a:p>
            <a:r>
              <a:rPr lang="en-US" dirty="0" smtClean="0">
                <a:effectLst/>
              </a:rPr>
              <a:t/>
            </a:r>
            <a:br>
              <a:rPr lang="en-US" dirty="0" smtClean="0">
                <a:effectLst/>
              </a:rPr>
            </a:br>
            <a:endParaRPr lang="en-US" dirty="0"/>
          </a:p>
        </p:txBody>
      </p:sp>
      <p:sp>
        <p:nvSpPr>
          <p:cNvPr id="4" name="Slide Number Placeholder 3"/>
          <p:cNvSpPr>
            <a:spLocks noGrp="1"/>
          </p:cNvSpPr>
          <p:nvPr>
            <p:ph type="sldNum" sz="quarter" idx="10"/>
          </p:nvPr>
        </p:nvSpPr>
        <p:spPr/>
        <p:txBody>
          <a:bodyPr/>
          <a:lstStyle/>
          <a:p>
            <a:fld id="{442A7DD6-C2EF-47A9-93AA-FD50D011B8FB}" type="slidenum">
              <a:rPr lang="en-US" smtClean="0"/>
              <a:pPr/>
              <a:t>10</a:t>
            </a:fld>
            <a:endParaRPr lang="en-US"/>
          </a:p>
        </p:txBody>
      </p:sp>
    </p:spTree>
    <p:extLst>
      <p:ext uri="{BB962C8B-B14F-4D97-AF65-F5344CB8AC3E}">
        <p14:creationId xmlns:p14="http://schemas.microsoft.com/office/powerpoint/2010/main" xmlns="" val="3841883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Thomas Skinner (1825-1906), a gynecologist working in Liverpool, later specialized in anesthetics and introduced this flannel covered wire mask in 1862. It was a new and easy way of giving pain relief. It could be used for either chloroform or ether, which would have been in liquid form and dropped on to the mask for the patient to inhale. The mask needed an extra nose clip to ensure that the patient inhaled the entire dosage of pain killer. Skinner’s mask was popular into the 1900s and was easily portable.</a:t>
            </a:r>
          </a:p>
          <a:p>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effectLst/>
              </a:rPr>
              <a:t>L0057830 </a:t>
            </a:r>
            <a:r>
              <a:rPr lang="en-US" dirty="0" smtClean="0">
                <a:effectLst/>
              </a:rPr>
              <a:t>Credit: Science Museum, London, </a:t>
            </a:r>
            <a:r>
              <a:rPr lang="en-US" dirty="0" err="1" smtClean="0">
                <a:effectLst/>
              </a:rPr>
              <a:t>Wellcome</a:t>
            </a:r>
            <a:r>
              <a:rPr lang="en-US" dirty="0" smtClean="0">
                <a:effectLst/>
              </a:rPr>
              <a:t> Images.</a:t>
            </a:r>
          </a:p>
          <a:p>
            <a:endParaRPr lang="en-US" dirty="0"/>
          </a:p>
        </p:txBody>
      </p:sp>
      <p:sp>
        <p:nvSpPr>
          <p:cNvPr id="4" name="Slide Number Placeholder 3"/>
          <p:cNvSpPr>
            <a:spLocks noGrp="1"/>
          </p:cNvSpPr>
          <p:nvPr>
            <p:ph type="sldNum" sz="quarter" idx="10"/>
          </p:nvPr>
        </p:nvSpPr>
        <p:spPr/>
        <p:txBody>
          <a:bodyPr/>
          <a:lstStyle/>
          <a:p>
            <a:fld id="{442A7DD6-C2EF-47A9-93AA-FD50D011B8FB}" type="slidenum">
              <a:rPr lang="en-US" smtClean="0"/>
              <a:pPr/>
              <a:t>12</a:t>
            </a:fld>
            <a:endParaRPr lang="en-US"/>
          </a:p>
        </p:txBody>
      </p:sp>
    </p:spTree>
    <p:extLst>
      <p:ext uri="{BB962C8B-B14F-4D97-AF65-F5344CB8AC3E}">
        <p14:creationId xmlns:p14="http://schemas.microsoft.com/office/powerpoint/2010/main" xmlns="" val="2329003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What use is a fat mouse? Mice of all colors, shapes, and sizes were bred for fun in China and Japan in the 1600s. Victorian Britain also had a ‘mouse craze’, with the foundation of the National Mouse Club – by humans – in 1895. Breeders competed for prizes for new varieties of fancy mice with names like ‘red cream’, ‘ruby-eyed yellow’, and ‘creamy buff’.</a:t>
            </a:r>
          </a:p>
          <a:p>
            <a:r>
              <a:rPr lang="en-US" sz="1000" dirty="0" smtClean="0"/>
              <a:t> </a:t>
            </a:r>
          </a:p>
          <a:p>
            <a:r>
              <a:rPr lang="en-US" sz="1000" dirty="0" smtClean="0"/>
              <a:t>But what has this got to do with science? The new varieties were highly desirable, and mouse fanciers were creating masses of genetically identical mice. Since the early 1900s scientists have used some of these mice to investigate heredity and disease.</a:t>
            </a:r>
          </a:p>
          <a:p>
            <a:r>
              <a:rPr lang="en-US" sz="1000" dirty="0" smtClean="0"/>
              <a:t> </a:t>
            </a:r>
          </a:p>
          <a:p>
            <a:r>
              <a:rPr lang="en-US" sz="1000" dirty="0" smtClean="0"/>
              <a:t>In the 1950s, scientists discovered a strain (a genetic variation) of unusually obese mice, but toiled for several decades to find out why they were so fat. Thirty years later a team led by Dr. Jeffrey Friedman discovered that the mice were lacking a particular gene. In normal animals, this gene produced a protein called </a:t>
            </a:r>
            <a:r>
              <a:rPr lang="en-US" sz="1000" dirty="0" err="1" smtClean="0"/>
              <a:t>leptin</a:t>
            </a:r>
            <a:r>
              <a:rPr lang="en-US" sz="1000" dirty="0" smtClean="0"/>
              <a:t> that told the mouse when to stop eating. Without </a:t>
            </a:r>
            <a:r>
              <a:rPr lang="en-US" sz="1000" dirty="0" err="1" smtClean="0"/>
              <a:t>leptin</a:t>
            </a:r>
            <a:r>
              <a:rPr lang="en-US" sz="1000" dirty="0" smtClean="0"/>
              <a:t> it kept on eating, growing fatter and fatter. When Friedman gave the obese mice </a:t>
            </a:r>
            <a:r>
              <a:rPr lang="en-US" sz="1000" dirty="0" err="1" smtClean="0"/>
              <a:t>leptin</a:t>
            </a:r>
            <a:r>
              <a:rPr lang="en-US" sz="1000" dirty="0" smtClean="0"/>
              <a:t> they lost weight.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L0060083</a:t>
            </a:r>
            <a:r>
              <a:rPr lang="en-US" sz="1000" dirty="0" smtClean="0"/>
              <a:t> </a:t>
            </a:r>
            <a:r>
              <a:rPr lang="en-US" sz="1000" dirty="0" smtClean="0">
                <a:effectLst/>
              </a:rPr>
              <a:t>Credit: Science Museum, London, </a:t>
            </a:r>
            <a:r>
              <a:rPr lang="en-US" sz="1000" dirty="0" err="1" smtClean="0">
                <a:effectLst/>
              </a:rPr>
              <a:t>Wellcome</a:t>
            </a:r>
            <a:r>
              <a:rPr lang="en-US" sz="1000" dirty="0" smtClean="0">
                <a:effectLst/>
              </a:rPr>
              <a:t> Images.</a:t>
            </a:r>
          </a:p>
          <a:p>
            <a:endParaRPr lang="en-US" sz="1000" dirty="0"/>
          </a:p>
        </p:txBody>
      </p:sp>
      <p:sp>
        <p:nvSpPr>
          <p:cNvPr id="4" name="Slide Number Placeholder 3"/>
          <p:cNvSpPr>
            <a:spLocks noGrp="1"/>
          </p:cNvSpPr>
          <p:nvPr>
            <p:ph type="sldNum" sz="quarter" idx="10"/>
          </p:nvPr>
        </p:nvSpPr>
        <p:spPr/>
        <p:txBody>
          <a:bodyPr/>
          <a:lstStyle/>
          <a:p>
            <a:fld id="{442A7DD6-C2EF-47A9-93AA-FD50D011B8FB}" type="slidenum">
              <a:rPr lang="en-US" smtClean="0"/>
              <a:pPr/>
              <a:t>13</a:t>
            </a:fld>
            <a:endParaRPr lang="en-US"/>
          </a:p>
        </p:txBody>
      </p:sp>
    </p:spTree>
    <p:extLst>
      <p:ext uri="{BB962C8B-B14F-4D97-AF65-F5344CB8AC3E}">
        <p14:creationId xmlns:p14="http://schemas.microsoft.com/office/powerpoint/2010/main" xmlns="" val="2636257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4159526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400597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712638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4234814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668830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794911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86966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348469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745111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633232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071757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0177162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76200" y="2028824"/>
            <a:ext cx="9296315" cy="1571626"/>
          </a:xfrm>
          <a:prstGeom prst="rect">
            <a:avLst/>
          </a:prstGeom>
        </p:spPr>
      </p:pic>
      <p:pic>
        <p:nvPicPr>
          <p:cNvPr id="7" name="Picture 6"/>
          <p:cNvPicPr>
            <a:picLocks noChangeAspect="1"/>
          </p:cNvPicPr>
          <p:nvPr/>
        </p:nvPicPr>
        <p:blipFill>
          <a:blip r:embed="rId3" cstate="print"/>
          <a:stretch>
            <a:fillRect/>
          </a:stretch>
        </p:blipFill>
        <p:spPr>
          <a:xfrm>
            <a:off x="1079500" y="4533900"/>
            <a:ext cx="2349500" cy="292100"/>
          </a:xfrm>
          <a:prstGeom prst="rect">
            <a:avLst/>
          </a:prstGeom>
        </p:spPr>
      </p:pic>
      <p:sp>
        <p:nvSpPr>
          <p:cNvPr id="9" name="TextBox 8"/>
          <p:cNvSpPr txBox="1"/>
          <p:nvPr/>
        </p:nvSpPr>
        <p:spPr>
          <a:xfrm>
            <a:off x="977900" y="5021704"/>
            <a:ext cx="4851400" cy="1259086"/>
          </a:xfrm>
          <a:prstGeom prst="rect">
            <a:avLst/>
          </a:prstGeom>
          <a:noFill/>
        </p:spPr>
        <p:txBody>
          <a:bodyPr wrap="square" rtlCol="0">
            <a:spAutoFit/>
          </a:bodyPr>
          <a:lstStyle/>
          <a:p>
            <a:r>
              <a:rPr lang="en-US" baseline="30000" dirty="0"/>
              <a:t>This curriculum is available on the NWABR website, http://</a:t>
            </a:r>
            <a:r>
              <a:rPr lang="en-US" baseline="30000" dirty="0" err="1"/>
              <a:t>www.nwabr.org</a:t>
            </a:r>
            <a:endParaRPr lang="en-US" baseline="30000" dirty="0"/>
          </a:p>
          <a:p>
            <a:endParaRPr lang="en-US" baseline="30000" dirty="0"/>
          </a:p>
          <a:p>
            <a:r>
              <a:rPr lang="en-US" b="1" baseline="30000" dirty="0"/>
              <a:t>Permission granted for educational use</a:t>
            </a:r>
          </a:p>
          <a:p>
            <a:endParaRPr lang="en-US" baseline="30000" dirty="0"/>
          </a:p>
          <a:p>
            <a:endParaRPr lang="en-US" baseline="30000" dirty="0"/>
          </a:p>
          <a:p>
            <a:r>
              <a:rPr lang="en-US" baseline="30000" dirty="0"/>
              <a:t>©2012 Northwest Association for Biomedical Research</a:t>
            </a:r>
          </a:p>
          <a:p>
            <a:r>
              <a:rPr lang="en-US" baseline="30000" dirty="0"/>
              <a:t>All Rights Reserved</a:t>
            </a:r>
            <a:endParaRPr lang="en-US" dirty="0"/>
          </a:p>
        </p:txBody>
      </p:sp>
      <p:pic>
        <p:nvPicPr>
          <p:cNvPr id="2" name="Picture 1"/>
          <p:cNvPicPr>
            <a:picLocks noChangeAspect="1"/>
          </p:cNvPicPr>
          <p:nvPr/>
        </p:nvPicPr>
        <p:blipFill>
          <a:blip r:embed="rId4" cstate="print"/>
          <a:stretch>
            <a:fillRect/>
          </a:stretch>
        </p:blipFill>
        <p:spPr>
          <a:xfrm>
            <a:off x="1079500" y="3256097"/>
            <a:ext cx="3202166" cy="203528"/>
          </a:xfrm>
          <a:prstGeom prst="rect">
            <a:avLst/>
          </a:prstGeom>
        </p:spPr>
      </p:pic>
      <p:pic>
        <p:nvPicPr>
          <p:cNvPr id="3" name="Picture 2"/>
          <p:cNvPicPr>
            <a:picLocks noChangeAspect="1"/>
          </p:cNvPicPr>
          <p:nvPr/>
        </p:nvPicPr>
        <p:blipFill>
          <a:blip r:embed="rId5" cstate="print"/>
          <a:stretch>
            <a:fillRect/>
          </a:stretch>
        </p:blipFill>
        <p:spPr>
          <a:xfrm>
            <a:off x="1066800" y="2209800"/>
            <a:ext cx="4641273" cy="381000"/>
          </a:xfrm>
          <a:prstGeom prst="rect">
            <a:avLst/>
          </a:prstGeom>
        </p:spPr>
      </p:pic>
      <p:pic>
        <p:nvPicPr>
          <p:cNvPr id="5" name="Picture 4"/>
          <p:cNvPicPr>
            <a:picLocks noChangeAspect="1"/>
          </p:cNvPicPr>
          <p:nvPr/>
        </p:nvPicPr>
        <p:blipFill>
          <a:blip r:embed="rId6" cstate="print"/>
          <a:stretch>
            <a:fillRect/>
          </a:stretch>
        </p:blipFill>
        <p:spPr>
          <a:xfrm>
            <a:off x="1066800" y="2667000"/>
            <a:ext cx="5958840" cy="457200"/>
          </a:xfrm>
          <a:prstGeom prst="rect">
            <a:avLst/>
          </a:prstGeom>
        </p:spPr>
      </p:pic>
    </p:spTree>
    <p:extLst>
      <p:ext uri="{BB962C8B-B14F-4D97-AF65-F5344CB8AC3E}">
        <p14:creationId xmlns:p14="http://schemas.microsoft.com/office/powerpoint/2010/main" xmlns="" val="943052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62200" y="-145025"/>
            <a:ext cx="4572000" cy="7079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0" y="6553200"/>
            <a:ext cx="9296400" cy="457200"/>
          </a:xfrm>
          <a:prstGeom prst="rect">
            <a:avLst/>
          </a:prstGeom>
          <a:solidFill>
            <a:srgbClr val="7070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4" name="Rectangle 3"/>
          <p:cNvSpPr/>
          <p:nvPr/>
        </p:nvSpPr>
        <p:spPr>
          <a:xfrm>
            <a:off x="7467600" y="6400800"/>
            <a:ext cx="2362200" cy="457200"/>
          </a:xfrm>
          <a:prstGeom prst="rect">
            <a:avLst/>
          </a:prstGeom>
        </p:spPr>
        <p:txBody>
          <a:bodyPr wrap="square">
            <a:spAutoFit/>
          </a:bodyPr>
          <a:lstStyle/>
          <a:p>
            <a:endParaRPr lang="en-US" sz="1400" baseline="30000" dirty="0"/>
          </a:p>
          <a:p>
            <a:r>
              <a:rPr lang="en-US" sz="1400" b="1" dirty="0" err="1" smtClean="0">
                <a:solidFill>
                  <a:schemeClr val="bg1"/>
                </a:solidFill>
                <a:latin typeface="Arial"/>
                <a:cs typeface="Arial"/>
              </a:rPr>
              <a:t>Wellcome</a:t>
            </a:r>
            <a:r>
              <a:rPr lang="en-US" sz="1400" b="1" baseline="30000" dirty="0" smtClean="0">
                <a:solidFill>
                  <a:schemeClr val="bg1"/>
                </a:solidFill>
                <a:latin typeface="Arial"/>
                <a:cs typeface="Arial"/>
              </a:rPr>
              <a:t> </a:t>
            </a:r>
            <a:r>
              <a:rPr lang="en-US" sz="1400" b="1" dirty="0" smtClean="0">
                <a:solidFill>
                  <a:schemeClr val="bg1"/>
                </a:solidFill>
                <a:latin typeface="Arial"/>
                <a:cs typeface="Arial"/>
              </a:rPr>
              <a:t>Images</a:t>
            </a:r>
            <a:endParaRPr lang="en-US" sz="1400" b="1" baseline="30000" dirty="0">
              <a:solidFill>
                <a:schemeClr val="bg1"/>
              </a:solidFill>
              <a:latin typeface="Arial"/>
              <a:cs typeface="Arial"/>
            </a:endParaRPr>
          </a:p>
        </p:txBody>
      </p:sp>
    </p:spTree>
    <p:extLst>
      <p:ext uri="{BB962C8B-B14F-4D97-AF65-F5344CB8AC3E}">
        <p14:creationId xmlns:p14="http://schemas.microsoft.com/office/powerpoint/2010/main" xmlns="" val="1819487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7070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title"/>
          </p:nvPr>
        </p:nvSpPr>
        <p:spPr/>
        <p:txBody>
          <a:bodyPr>
            <a:normAutofit fontScale="90000"/>
          </a:bodyPr>
          <a:lstStyle/>
          <a:p>
            <a:r>
              <a:rPr lang="en-US" b="1" dirty="0" smtClean="0">
                <a:solidFill>
                  <a:schemeClr val="bg1"/>
                </a:solidFill>
                <a:latin typeface="Arial"/>
                <a:cs typeface="Arial"/>
              </a:rPr>
              <a:t>Science through the Centuries</a:t>
            </a:r>
            <a:endParaRPr lang="en-US" b="1" i="1" dirty="0">
              <a:solidFill>
                <a:schemeClr val="bg1"/>
              </a:solidFill>
            </a:endParaRPr>
          </a:p>
        </p:txBody>
      </p:sp>
      <p:sp>
        <p:nvSpPr>
          <p:cNvPr id="3" name="Content Placeholder 2"/>
          <p:cNvSpPr>
            <a:spLocks noGrp="1"/>
          </p:cNvSpPr>
          <p:nvPr>
            <p:ph idx="1"/>
          </p:nvPr>
        </p:nvSpPr>
        <p:spPr>
          <a:xfrm>
            <a:off x="457200" y="1600200"/>
            <a:ext cx="8001000" cy="4525963"/>
          </a:xfrm>
        </p:spPr>
        <p:txBody>
          <a:bodyPr>
            <a:normAutofit/>
          </a:bodyPr>
          <a:lstStyle/>
          <a:p>
            <a:pPr marL="0" indent="0" algn="ctr">
              <a:buNone/>
            </a:pPr>
            <a:endParaRPr lang="en-US" sz="6000" dirty="0" smtClean="0">
              <a:solidFill>
                <a:schemeClr val="bg1"/>
              </a:solidFill>
            </a:endParaRPr>
          </a:p>
          <a:p>
            <a:pPr marL="0" indent="0" algn="r">
              <a:buNone/>
            </a:pPr>
            <a:r>
              <a:rPr lang="en-US" sz="9600" dirty="0" smtClean="0">
                <a:solidFill>
                  <a:schemeClr val="bg1"/>
                </a:solidFill>
                <a:latin typeface="Arial"/>
                <a:cs typeface="Arial"/>
              </a:rPr>
              <a:t>The 1900s</a:t>
            </a:r>
            <a:endParaRPr lang="en-US" sz="9600" dirty="0">
              <a:solidFill>
                <a:schemeClr val="bg1"/>
              </a:solidFill>
              <a:latin typeface="Arial"/>
              <a:cs typeface="Arial"/>
            </a:endParaRPr>
          </a:p>
        </p:txBody>
      </p:sp>
      <p:sp>
        <p:nvSpPr>
          <p:cNvPr id="8" name="TextBox 7"/>
          <p:cNvSpPr txBox="1"/>
          <p:nvPr/>
        </p:nvSpPr>
        <p:spPr>
          <a:xfrm>
            <a:off x="228600" y="6321623"/>
            <a:ext cx="8077200" cy="307777"/>
          </a:xfrm>
          <a:prstGeom prst="rect">
            <a:avLst/>
          </a:prstGeom>
          <a:noFill/>
        </p:spPr>
        <p:txBody>
          <a:bodyPr wrap="square" rtlCol="0">
            <a:spAutoFit/>
          </a:bodyPr>
          <a:lstStyle/>
          <a:p>
            <a:r>
              <a:rPr lang="en-US" sz="1400" i="1" dirty="0" smtClean="0">
                <a:solidFill>
                  <a:schemeClr val="bg1"/>
                </a:solidFill>
                <a:latin typeface="Arial"/>
                <a:cs typeface="Arial"/>
              </a:rPr>
              <a:t>The Nature of Scientific Research</a:t>
            </a:r>
            <a:endParaRPr lang="en-US" sz="1400" i="1" dirty="0">
              <a:solidFill>
                <a:schemeClr val="bg1"/>
              </a:solidFill>
              <a:latin typeface="Arial"/>
              <a:cs typeface="Arial"/>
            </a:endParaRPr>
          </a:p>
        </p:txBody>
      </p:sp>
      <p:sp>
        <p:nvSpPr>
          <p:cNvPr id="9" name="TextBox 8"/>
          <p:cNvSpPr txBox="1"/>
          <p:nvPr/>
        </p:nvSpPr>
        <p:spPr>
          <a:xfrm>
            <a:off x="838200" y="6321623"/>
            <a:ext cx="8077200" cy="307777"/>
          </a:xfrm>
          <a:prstGeom prst="rect">
            <a:avLst/>
          </a:prstGeom>
          <a:noFill/>
        </p:spPr>
        <p:txBody>
          <a:bodyPr wrap="square" rtlCol="0">
            <a:spAutoFit/>
          </a:bodyPr>
          <a:lstStyle/>
          <a:p>
            <a:pPr algn="r"/>
            <a:r>
              <a:rPr lang="en-US" sz="1400" i="1" dirty="0" smtClean="0">
                <a:solidFill>
                  <a:schemeClr val="bg1"/>
                </a:solidFill>
                <a:latin typeface="Arial"/>
                <a:cs typeface="Arial"/>
              </a:rPr>
              <a:t>Northwest Association for Biomedical Research</a:t>
            </a:r>
            <a:endParaRPr lang="en-US" sz="1400" i="1" dirty="0">
              <a:solidFill>
                <a:schemeClr val="bg1"/>
              </a:solidFill>
              <a:latin typeface="Arial"/>
              <a:cs typeface="Arial"/>
            </a:endParaRPr>
          </a:p>
        </p:txBody>
      </p:sp>
    </p:spTree>
    <p:extLst>
      <p:ext uri="{BB962C8B-B14F-4D97-AF65-F5344CB8AC3E}">
        <p14:creationId xmlns:p14="http://schemas.microsoft.com/office/powerpoint/2010/main" xmlns="" val="2998815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30289"/>
            <a:ext cx="9967070" cy="69644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304800" y="475965"/>
            <a:ext cx="4724400" cy="1384995"/>
          </a:xfrm>
          <a:prstGeom prst="rect">
            <a:avLst/>
          </a:prstGeom>
          <a:noFill/>
        </p:spPr>
        <p:txBody>
          <a:bodyPr wrap="square" rtlCol="0">
            <a:spAutoFit/>
          </a:bodyPr>
          <a:lstStyle/>
          <a:p>
            <a:r>
              <a:rPr lang="en-US" sz="2800" dirty="0" smtClean="0">
                <a:solidFill>
                  <a:schemeClr val="bg1"/>
                </a:solidFill>
                <a:latin typeface="Arial"/>
                <a:cs typeface="Arial"/>
              </a:rPr>
              <a:t>Anesthesia mask for chloroform or ether, </a:t>
            </a:r>
          </a:p>
          <a:p>
            <a:r>
              <a:rPr lang="en-US" sz="2800" dirty="0" smtClean="0">
                <a:solidFill>
                  <a:schemeClr val="bg1"/>
                </a:solidFill>
                <a:latin typeface="Arial"/>
                <a:cs typeface="Arial"/>
              </a:rPr>
              <a:t>early 1900s</a:t>
            </a:r>
            <a:endParaRPr lang="en-US" sz="2800" dirty="0">
              <a:solidFill>
                <a:schemeClr val="bg1"/>
              </a:solidFill>
              <a:latin typeface="Arial"/>
              <a:cs typeface="Arial"/>
            </a:endParaRPr>
          </a:p>
        </p:txBody>
      </p:sp>
      <p:sp>
        <p:nvSpPr>
          <p:cNvPr id="5" name="Rectangle 4"/>
          <p:cNvSpPr/>
          <p:nvPr/>
        </p:nvSpPr>
        <p:spPr>
          <a:xfrm>
            <a:off x="0" y="6553200"/>
            <a:ext cx="9296400" cy="457200"/>
          </a:xfrm>
          <a:prstGeom prst="rect">
            <a:avLst/>
          </a:prstGeom>
          <a:solidFill>
            <a:srgbClr val="7070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 name="Rectangle 5"/>
          <p:cNvSpPr/>
          <p:nvPr/>
        </p:nvSpPr>
        <p:spPr>
          <a:xfrm>
            <a:off x="7467600" y="6400800"/>
            <a:ext cx="2362200" cy="457200"/>
          </a:xfrm>
          <a:prstGeom prst="rect">
            <a:avLst/>
          </a:prstGeom>
        </p:spPr>
        <p:txBody>
          <a:bodyPr wrap="square">
            <a:spAutoFit/>
          </a:bodyPr>
          <a:lstStyle/>
          <a:p>
            <a:endParaRPr lang="en-US" sz="1400" baseline="30000" dirty="0"/>
          </a:p>
          <a:p>
            <a:r>
              <a:rPr lang="en-US" sz="1400" b="1" dirty="0" err="1" smtClean="0">
                <a:solidFill>
                  <a:schemeClr val="bg1"/>
                </a:solidFill>
                <a:latin typeface="Arial"/>
                <a:cs typeface="Arial"/>
              </a:rPr>
              <a:t>Wellcome</a:t>
            </a:r>
            <a:r>
              <a:rPr lang="en-US" sz="1400" b="1" baseline="30000" dirty="0" smtClean="0">
                <a:solidFill>
                  <a:schemeClr val="bg1"/>
                </a:solidFill>
                <a:latin typeface="Arial"/>
                <a:cs typeface="Arial"/>
              </a:rPr>
              <a:t> </a:t>
            </a:r>
            <a:r>
              <a:rPr lang="en-US" sz="1400" b="1" dirty="0" smtClean="0">
                <a:solidFill>
                  <a:schemeClr val="bg1"/>
                </a:solidFill>
                <a:latin typeface="Arial"/>
                <a:cs typeface="Arial"/>
              </a:rPr>
              <a:t>Images</a:t>
            </a:r>
            <a:endParaRPr lang="en-US" sz="1400" b="1" baseline="30000" dirty="0">
              <a:solidFill>
                <a:schemeClr val="bg1"/>
              </a:solidFill>
              <a:latin typeface="Arial"/>
              <a:cs typeface="Arial"/>
            </a:endParaRPr>
          </a:p>
        </p:txBody>
      </p:sp>
    </p:spTree>
    <p:extLst>
      <p:ext uri="{BB962C8B-B14F-4D97-AF65-F5344CB8AC3E}">
        <p14:creationId xmlns:p14="http://schemas.microsoft.com/office/powerpoint/2010/main" xmlns="" val="37716490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82706"/>
            <a:ext cx="9144000" cy="77455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381000" y="5867400"/>
            <a:ext cx="6934200" cy="523220"/>
          </a:xfrm>
          <a:prstGeom prst="rect">
            <a:avLst/>
          </a:prstGeom>
          <a:noFill/>
        </p:spPr>
        <p:txBody>
          <a:bodyPr wrap="square" rtlCol="0">
            <a:spAutoFit/>
          </a:bodyPr>
          <a:lstStyle/>
          <a:p>
            <a:r>
              <a:rPr lang="en-US" sz="2800" dirty="0" smtClean="0">
                <a:latin typeface="Arial"/>
                <a:cs typeface="Arial"/>
              </a:rPr>
              <a:t>Bioengineered obese mouse, 1998</a:t>
            </a:r>
            <a:endParaRPr lang="en-US" sz="2800" dirty="0">
              <a:latin typeface="Arial"/>
              <a:cs typeface="Arial"/>
            </a:endParaRPr>
          </a:p>
        </p:txBody>
      </p:sp>
      <p:sp>
        <p:nvSpPr>
          <p:cNvPr id="5" name="Rectangle 4"/>
          <p:cNvSpPr/>
          <p:nvPr/>
        </p:nvSpPr>
        <p:spPr>
          <a:xfrm>
            <a:off x="0" y="6553200"/>
            <a:ext cx="9296400" cy="457200"/>
          </a:xfrm>
          <a:prstGeom prst="rect">
            <a:avLst/>
          </a:prstGeom>
          <a:solidFill>
            <a:srgbClr val="7070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 name="Rectangle 5"/>
          <p:cNvSpPr/>
          <p:nvPr/>
        </p:nvSpPr>
        <p:spPr>
          <a:xfrm>
            <a:off x="7467600" y="6400800"/>
            <a:ext cx="2362200" cy="457200"/>
          </a:xfrm>
          <a:prstGeom prst="rect">
            <a:avLst/>
          </a:prstGeom>
        </p:spPr>
        <p:txBody>
          <a:bodyPr wrap="square">
            <a:spAutoFit/>
          </a:bodyPr>
          <a:lstStyle/>
          <a:p>
            <a:endParaRPr lang="en-US" sz="1400" baseline="30000" dirty="0"/>
          </a:p>
          <a:p>
            <a:r>
              <a:rPr lang="en-US" sz="1400" b="1" dirty="0" err="1" smtClean="0">
                <a:solidFill>
                  <a:schemeClr val="bg1"/>
                </a:solidFill>
                <a:latin typeface="Arial"/>
                <a:cs typeface="Arial"/>
              </a:rPr>
              <a:t>Wellcome</a:t>
            </a:r>
            <a:r>
              <a:rPr lang="en-US" sz="1400" b="1" baseline="30000" dirty="0" smtClean="0">
                <a:solidFill>
                  <a:schemeClr val="bg1"/>
                </a:solidFill>
                <a:latin typeface="Arial"/>
                <a:cs typeface="Arial"/>
              </a:rPr>
              <a:t> </a:t>
            </a:r>
            <a:r>
              <a:rPr lang="en-US" sz="1400" b="1" dirty="0" smtClean="0">
                <a:solidFill>
                  <a:schemeClr val="bg1"/>
                </a:solidFill>
                <a:latin typeface="Arial"/>
                <a:cs typeface="Arial"/>
              </a:rPr>
              <a:t>Images</a:t>
            </a:r>
            <a:endParaRPr lang="en-US" sz="1400" b="1" baseline="30000" dirty="0">
              <a:solidFill>
                <a:schemeClr val="bg1"/>
              </a:solidFill>
              <a:latin typeface="Arial"/>
              <a:cs typeface="Arial"/>
            </a:endParaRPr>
          </a:p>
        </p:txBody>
      </p:sp>
    </p:spTree>
    <p:extLst>
      <p:ext uri="{BB962C8B-B14F-4D97-AF65-F5344CB8AC3E}">
        <p14:creationId xmlns:p14="http://schemas.microsoft.com/office/powerpoint/2010/main" xmlns="" val="191568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2176" y="431862"/>
            <a:ext cx="8849424" cy="59069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a:xfrm>
            <a:off x="-228600" y="6019800"/>
            <a:ext cx="9601200" cy="762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452230" y="6202017"/>
            <a:ext cx="8229600" cy="655983"/>
          </a:xfrm>
        </p:spPr>
        <p:txBody>
          <a:bodyPr/>
          <a:lstStyle/>
          <a:p>
            <a:pPr marL="0" indent="0" algn="ctr">
              <a:buNone/>
            </a:pPr>
            <a:r>
              <a:rPr lang="en-US" dirty="0" smtClean="0">
                <a:solidFill>
                  <a:schemeClr val="bg1"/>
                </a:solidFill>
              </a:rPr>
              <a:t>Before and after insulin treatment, 1922</a:t>
            </a:r>
            <a:endParaRPr lang="en-US" dirty="0">
              <a:solidFill>
                <a:schemeClr val="bg1"/>
              </a:solidFill>
            </a:endParaRPr>
          </a:p>
        </p:txBody>
      </p:sp>
      <p:sp>
        <p:nvSpPr>
          <p:cNvPr id="5" name="Rectangle 4"/>
          <p:cNvSpPr/>
          <p:nvPr/>
        </p:nvSpPr>
        <p:spPr>
          <a:xfrm>
            <a:off x="0" y="6553200"/>
            <a:ext cx="9296400" cy="457200"/>
          </a:xfrm>
          <a:prstGeom prst="rect">
            <a:avLst/>
          </a:prstGeom>
          <a:solidFill>
            <a:srgbClr val="7070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 name="Rectangle 5"/>
          <p:cNvSpPr/>
          <p:nvPr/>
        </p:nvSpPr>
        <p:spPr>
          <a:xfrm>
            <a:off x="7467600" y="6400800"/>
            <a:ext cx="2362200" cy="457200"/>
          </a:xfrm>
          <a:prstGeom prst="rect">
            <a:avLst/>
          </a:prstGeom>
        </p:spPr>
        <p:txBody>
          <a:bodyPr wrap="square">
            <a:spAutoFit/>
          </a:bodyPr>
          <a:lstStyle/>
          <a:p>
            <a:endParaRPr lang="en-US" sz="1400" baseline="30000" dirty="0"/>
          </a:p>
          <a:p>
            <a:r>
              <a:rPr lang="en-US" sz="1400" b="1" dirty="0" err="1" smtClean="0">
                <a:solidFill>
                  <a:schemeClr val="bg1"/>
                </a:solidFill>
                <a:latin typeface="Arial"/>
                <a:cs typeface="Arial"/>
              </a:rPr>
              <a:t>Wellcome</a:t>
            </a:r>
            <a:r>
              <a:rPr lang="en-US" sz="1400" b="1" baseline="30000" dirty="0" smtClean="0">
                <a:solidFill>
                  <a:schemeClr val="bg1"/>
                </a:solidFill>
                <a:latin typeface="Arial"/>
                <a:cs typeface="Arial"/>
              </a:rPr>
              <a:t> </a:t>
            </a:r>
            <a:r>
              <a:rPr lang="en-US" sz="1400" b="1" dirty="0" smtClean="0">
                <a:solidFill>
                  <a:schemeClr val="bg1"/>
                </a:solidFill>
                <a:latin typeface="Arial"/>
                <a:cs typeface="Arial"/>
              </a:rPr>
              <a:t>Images</a:t>
            </a:r>
            <a:endParaRPr lang="en-US" sz="1400" b="1" baseline="30000" dirty="0">
              <a:solidFill>
                <a:schemeClr val="bg1"/>
              </a:solidFill>
              <a:latin typeface="Arial"/>
              <a:cs typeface="Arial"/>
            </a:endParaRPr>
          </a:p>
        </p:txBody>
      </p:sp>
    </p:spTree>
    <p:extLst>
      <p:ext uri="{BB962C8B-B14F-4D97-AF65-F5344CB8AC3E}">
        <p14:creationId xmlns:p14="http://schemas.microsoft.com/office/powerpoint/2010/main" xmlns="" val="4180644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62200" y="-2284"/>
            <a:ext cx="4419600" cy="69364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0" y="6553200"/>
            <a:ext cx="9296400" cy="457200"/>
          </a:xfrm>
          <a:prstGeom prst="rect">
            <a:avLst/>
          </a:prstGeom>
          <a:solidFill>
            <a:srgbClr val="7070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4" name="Rectangle 3"/>
          <p:cNvSpPr/>
          <p:nvPr/>
        </p:nvSpPr>
        <p:spPr>
          <a:xfrm>
            <a:off x="7467600" y="6400800"/>
            <a:ext cx="2362200" cy="457200"/>
          </a:xfrm>
          <a:prstGeom prst="rect">
            <a:avLst/>
          </a:prstGeom>
        </p:spPr>
        <p:txBody>
          <a:bodyPr wrap="square">
            <a:spAutoFit/>
          </a:bodyPr>
          <a:lstStyle/>
          <a:p>
            <a:endParaRPr lang="en-US" sz="1400" baseline="30000" dirty="0"/>
          </a:p>
          <a:p>
            <a:r>
              <a:rPr lang="en-US" sz="1400" b="1" dirty="0" err="1" smtClean="0">
                <a:solidFill>
                  <a:schemeClr val="bg1"/>
                </a:solidFill>
                <a:latin typeface="Arial"/>
                <a:cs typeface="Arial"/>
              </a:rPr>
              <a:t>Wellcome</a:t>
            </a:r>
            <a:r>
              <a:rPr lang="en-US" sz="1400" b="1" baseline="30000" dirty="0" smtClean="0">
                <a:solidFill>
                  <a:schemeClr val="bg1"/>
                </a:solidFill>
                <a:latin typeface="Arial"/>
                <a:cs typeface="Arial"/>
              </a:rPr>
              <a:t> </a:t>
            </a:r>
            <a:r>
              <a:rPr lang="en-US" sz="1400" b="1" dirty="0" smtClean="0">
                <a:solidFill>
                  <a:schemeClr val="bg1"/>
                </a:solidFill>
                <a:latin typeface="Arial"/>
                <a:cs typeface="Arial"/>
              </a:rPr>
              <a:t>Images</a:t>
            </a:r>
            <a:endParaRPr lang="en-US" sz="1400" b="1" baseline="30000" dirty="0">
              <a:solidFill>
                <a:schemeClr val="bg1"/>
              </a:solidFill>
              <a:latin typeface="Arial"/>
              <a:cs typeface="Arial"/>
            </a:endParaRPr>
          </a:p>
        </p:txBody>
      </p:sp>
    </p:spTree>
    <p:extLst>
      <p:ext uri="{BB962C8B-B14F-4D97-AF65-F5344CB8AC3E}">
        <p14:creationId xmlns:p14="http://schemas.microsoft.com/office/powerpoint/2010/main" xmlns="" val="25915953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7070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title"/>
          </p:nvPr>
        </p:nvSpPr>
        <p:spPr/>
        <p:txBody>
          <a:bodyPr>
            <a:normAutofit fontScale="90000"/>
          </a:bodyPr>
          <a:lstStyle/>
          <a:p>
            <a:r>
              <a:rPr lang="en-US" b="1" dirty="0" smtClean="0">
                <a:solidFill>
                  <a:schemeClr val="bg1"/>
                </a:solidFill>
                <a:latin typeface="Arial"/>
                <a:cs typeface="Arial"/>
              </a:rPr>
              <a:t>Science through the Centuries</a:t>
            </a:r>
            <a:endParaRPr lang="en-US" b="1" i="1" dirty="0">
              <a:solidFill>
                <a:schemeClr val="bg1"/>
              </a:solidFill>
            </a:endParaRPr>
          </a:p>
        </p:txBody>
      </p:sp>
      <p:sp>
        <p:nvSpPr>
          <p:cNvPr id="3" name="Content Placeholder 2"/>
          <p:cNvSpPr>
            <a:spLocks noGrp="1"/>
          </p:cNvSpPr>
          <p:nvPr>
            <p:ph idx="1"/>
          </p:nvPr>
        </p:nvSpPr>
        <p:spPr>
          <a:xfrm>
            <a:off x="457200" y="1600200"/>
            <a:ext cx="7924800" cy="4525963"/>
          </a:xfrm>
        </p:spPr>
        <p:txBody>
          <a:bodyPr>
            <a:normAutofit/>
          </a:bodyPr>
          <a:lstStyle/>
          <a:p>
            <a:pPr marL="0" indent="0" algn="ctr">
              <a:buNone/>
            </a:pPr>
            <a:endParaRPr lang="en-US" sz="6000" dirty="0" smtClean="0">
              <a:solidFill>
                <a:schemeClr val="bg1"/>
              </a:solidFill>
            </a:endParaRPr>
          </a:p>
          <a:p>
            <a:pPr marL="0" indent="0" algn="r">
              <a:buNone/>
            </a:pPr>
            <a:r>
              <a:rPr lang="en-US" sz="9600" dirty="0" smtClean="0">
                <a:solidFill>
                  <a:schemeClr val="bg1"/>
                </a:solidFill>
                <a:latin typeface="Arial"/>
                <a:cs typeface="Arial"/>
              </a:rPr>
              <a:t>The 2000s</a:t>
            </a:r>
            <a:endParaRPr lang="en-US" sz="9600" dirty="0">
              <a:solidFill>
                <a:schemeClr val="bg1"/>
              </a:solidFill>
              <a:latin typeface="Arial"/>
              <a:cs typeface="Arial"/>
            </a:endParaRPr>
          </a:p>
        </p:txBody>
      </p:sp>
      <p:sp>
        <p:nvSpPr>
          <p:cNvPr id="6" name="TextBox 5"/>
          <p:cNvSpPr txBox="1"/>
          <p:nvPr/>
        </p:nvSpPr>
        <p:spPr>
          <a:xfrm>
            <a:off x="228600" y="6321623"/>
            <a:ext cx="8077200" cy="307777"/>
          </a:xfrm>
          <a:prstGeom prst="rect">
            <a:avLst/>
          </a:prstGeom>
          <a:noFill/>
        </p:spPr>
        <p:txBody>
          <a:bodyPr wrap="square" rtlCol="0">
            <a:spAutoFit/>
          </a:bodyPr>
          <a:lstStyle/>
          <a:p>
            <a:r>
              <a:rPr lang="en-US" sz="1400" i="1" dirty="0" smtClean="0">
                <a:solidFill>
                  <a:schemeClr val="bg1"/>
                </a:solidFill>
                <a:latin typeface="Arial"/>
                <a:cs typeface="Arial"/>
              </a:rPr>
              <a:t>The Nature of Scientific Research</a:t>
            </a:r>
            <a:endParaRPr lang="en-US" sz="1400" i="1" dirty="0">
              <a:solidFill>
                <a:schemeClr val="bg1"/>
              </a:solidFill>
              <a:latin typeface="Arial"/>
              <a:cs typeface="Arial"/>
            </a:endParaRPr>
          </a:p>
        </p:txBody>
      </p:sp>
      <p:sp>
        <p:nvSpPr>
          <p:cNvPr id="7" name="TextBox 6"/>
          <p:cNvSpPr txBox="1"/>
          <p:nvPr/>
        </p:nvSpPr>
        <p:spPr>
          <a:xfrm>
            <a:off x="838200" y="6321623"/>
            <a:ext cx="8077200" cy="307777"/>
          </a:xfrm>
          <a:prstGeom prst="rect">
            <a:avLst/>
          </a:prstGeom>
          <a:noFill/>
        </p:spPr>
        <p:txBody>
          <a:bodyPr wrap="square" rtlCol="0">
            <a:spAutoFit/>
          </a:bodyPr>
          <a:lstStyle/>
          <a:p>
            <a:pPr algn="r"/>
            <a:r>
              <a:rPr lang="en-US" sz="1400" i="1" dirty="0" smtClean="0">
                <a:solidFill>
                  <a:schemeClr val="bg1"/>
                </a:solidFill>
                <a:latin typeface="Arial"/>
                <a:cs typeface="Arial"/>
              </a:rPr>
              <a:t>Northwest Association for Biomedical Research</a:t>
            </a:r>
            <a:endParaRPr lang="en-US" sz="1400" i="1" dirty="0">
              <a:solidFill>
                <a:schemeClr val="bg1"/>
              </a:solidFill>
              <a:latin typeface="Arial"/>
              <a:cs typeface="Arial"/>
            </a:endParaRPr>
          </a:p>
        </p:txBody>
      </p:sp>
    </p:spTree>
    <p:extLst>
      <p:ext uri="{BB962C8B-B14F-4D97-AF65-F5344CB8AC3E}">
        <p14:creationId xmlns:p14="http://schemas.microsoft.com/office/powerpoint/2010/main" xmlns="" val="4975295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27803"/>
            <a:ext cx="10201764" cy="69620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0" y="6553200"/>
            <a:ext cx="9296400" cy="457200"/>
          </a:xfrm>
          <a:prstGeom prst="rect">
            <a:avLst/>
          </a:prstGeom>
          <a:solidFill>
            <a:srgbClr val="7070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4" name="Rectangle 3"/>
          <p:cNvSpPr/>
          <p:nvPr/>
        </p:nvSpPr>
        <p:spPr>
          <a:xfrm>
            <a:off x="7467600" y="6400800"/>
            <a:ext cx="2362200" cy="457200"/>
          </a:xfrm>
          <a:prstGeom prst="rect">
            <a:avLst/>
          </a:prstGeom>
        </p:spPr>
        <p:txBody>
          <a:bodyPr wrap="square">
            <a:spAutoFit/>
          </a:bodyPr>
          <a:lstStyle/>
          <a:p>
            <a:endParaRPr lang="en-US" sz="1400" baseline="30000" dirty="0"/>
          </a:p>
          <a:p>
            <a:r>
              <a:rPr lang="en-US" sz="1400" b="1" dirty="0" err="1" smtClean="0">
                <a:solidFill>
                  <a:schemeClr val="bg1"/>
                </a:solidFill>
                <a:latin typeface="Arial"/>
                <a:cs typeface="Arial"/>
              </a:rPr>
              <a:t>Wellcome</a:t>
            </a:r>
            <a:r>
              <a:rPr lang="en-US" sz="1400" b="1" baseline="30000" dirty="0" smtClean="0">
                <a:solidFill>
                  <a:schemeClr val="bg1"/>
                </a:solidFill>
                <a:latin typeface="Arial"/>
                <a:cs typeface="Arial"/>
              </a:rPr>
              <a:t> </a:t>
            </a:r>
            <a:r>
              <a:rPr lang="en-US" sz="1400" b="1" dirty="0" smtClean="0">
                <a:solidFill>
                  <a:schemeClr val="bg1"/>
                </a:solidFill>
                <a:latin typeface="Arial"/>
                <a:cs typeface="Arial"/>
              </a:rPr>
              <a:t>Images</a:t>
            </a:r>
            <a:endParaRPr lang="en-US" sz="1400" b="1" baseline="30000" dirty="0">
              <a:solidFill>
                <a:schemeClr val="bg1"/>
              </a:solidFill>
              <a:latin typeface="Arial"/>
              <a:cs typeface="Arial"/>
            </a:endParaRPr>
          </a:p>
        </p:txBody>
      </p:sp>
    </p:spTree>
    <p:extLst>
      <p:ext uri="{BB962C8B-B14F-4D97-AF65-F5344CB8AC3E}">
        <p14:creationId xmlns:p14="http://schemas.microsoft.com/office/powerpoint/2010/main" xmlns="" val="2226635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76200"/>
            <a:ext cx="10475759" cy="7162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0" y="6553200"/>
            <a:ext cx="9296400" cy="457200"/>
          </a:xfrm>
          <a:prstGeom prst="rect">
            <a:avLst/>
          </a:prstGeom>
          <a:solidFill>
            <a:srgbClr val="7070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4" name="Rectangle 3"/>
          <p:cNvSpPr/>
          <p:nvPr/>
        </p:nvSpPr>
        <p:spPr>
          <a:xfrm>
            <a:off x="7467600" y="6400800"/>
            <a:ext cx="2362200" cy="457200"/>
          </a:xfrm>
          <a:prstGeom prst="rect">
            <a:avLst/>
          </a:prstGeom>
        </p:spPr>
        <p:txBody>
          <a:bodyPr wrap="square">
            <a:spAutoFit/>
          </a:bodyPr>
          <a:lstStyle/>
          <a:p>
            <a:endParaRPr lang="en-US" sz="1400" baseline="30000" dirty="0"/>
          </a:p>
          <a:p>
            <a:r>
              <a:rPr lang="en-US" sz="1400" b="1" dirty="0" err="1" smtClean="0">
                <a:solidFill>
                  <a:schemeClr val="bg1"/>
                </a:solidFill>
                <a:latin typeface="Arial"/>
                <a:cs typeface="Arial"/>
              </a:rPr>
              <a:t>Wellcome</a:t>
            </a:r>
            <a:r>
              <a:rPr lang="en-US" sz="1400" b="1" baseline="30000" dirty="0" smtClean="0">
                <a:solidFill>
                  <a:schemeClr val="bg1"/>
                </a:solidFill>
                <a:latin typeface="Arial"/>
                <a:cs typeface="Arial"/>
              </a:rPr>
              <a:t> </a:t>
            </a:r>
            <a:r>
              <a:rPr lang="en-US" sz="1400" b="1" dirty="0" smtClean="0">
                <a:solidFill>
                  <a:schemeClr val="bg1"/>
                </a:solidFill>
                <a:latin typeface="Arial"/>
                <a:cs typeface="Arial"/>
              </a:rPr>
              <a:t>Images</a:t>
            </a:r>
            <a:endParaRPr lang="en-US" sz="1400" b="1" baseline="30000" dirty="0">
              <a:solidFill>
                <a:schemeClr val="bg1"/>
              </a:solidFill>
              <a:latin typeface="Arial"/>
              <a:cs typeface="Arial"/>
            </a:endParaRPr>
          </a:p>
        </p:txBody>
      </p:sp>
    </p:spTree>
    <p:extLst>
      <p:ext uri="{BB962C8B-B14F-4D97-AF65-F5344CB8AC3E}">
        <p14:creationId xmlns:p14="http://schemas.microsoft.com/office/powerpoint/2010/main" xmlns="" val="2651830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7070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title"/>
          </p:nvPr>
        </p:nvSpPr>
        <p:spPr/>
        <p:txBody>
          <a:bodyPr>
            <a:normAutofit fontScale="90000"/>
          </a:bodyPr>
          <a:lstStyle/>
          <a:p>
            <a:r>
              <a:rPr lang="en-US" b="1" dirty="0" smtClean="0">
                <a:solidFill>
                  <a:schemeClr val="bg1"/>
                </a:solidFill>
                <a:latin typeface="Arial"/>
                <a:cs typeface="Arial"/>
              </a:rPr>
              <a:t>Science through the Centuries</a:t>
            </a:r>
            <a:endParaRPr lang="en-US" b="1" i="1" dirty="0">
              <a:solidFill>
                <a:schemeClr val="bg1"/>
              </a:solidFill>
            </a:endParaRPr>
          </a:p>
        </p:txBody>
      </p:sp>
      <p:sp>
        <p:nvSpPr>
          <p:cNvPr id="3" name="Content Placeholder 2"/>
          <p:cNvSpPr>
            <a:spLocks noGrp="1"/>
          </p:cNvSpPr>
          <p:nvPr>
            <p:ph idx="1"/>
          </p:nvPr>
        </p:nvSpPr>
        <p:spPr>
          <a:xfrm>
            <a:off x="457200" y="1600200"/>
            <a:ext cx="8001000" cy="4525963"/>
          </a:xfrm>
        </p:spPr>
        <p:txBody>
          <a:bodyPr>
            <a:normAutofit/>
          </a:bodyPr>
          <a:lstStyle/>
          <a:p>
            <a:pPr marL="0" indent="0" algn="ctr">
              <a:buNone/>
            </a:pPr>
            <a:endParaRPr lang="en-US" sz="6000" dirty="0" smtClean="0">
              <a:solidFill>
                <a:schemeClr val="bg1"/>
              </a:solidFill>
            </a:endParaRPr>
          </a:p>
          <a:p>
            <a:pPr marL="0" indent="0" algn="r">
              <a:buNone/>
            </a:pPr>
            <a:r>
              <a:rPr lang="en-US" sz="9600" dirty="0" smtClean="0">
                <a:solidFill>
                  <a:schemeClr val="bg1"/>
                </a:solidFill>
                <a:latin typeface="Arial"/>
                <a:cs typeface="Arial"/>
              </a:rPr>
              <a:t>The Citizens </a:t>
            </a:r>
            <a:endParaRPr lang="en-US" sz="9600" dirty="0">
              <a:solidFill>
                <a:schemeClr val="bg1"/>
              </a:solidFill>
              <a:latin typeface="Arial"/>
              <a:cs typeface="Arial"/>
            </a:endParaRPr>
          </a:p>
        </p:txBody>
      </p:sp>
      <p:sp>
        <p:nvSpPr>
          <p:cNvPr id="6" name="TextBox 5"/>
          <p:cNvSpPr txBox="1"/>
          <p:nvPr/>
        </p:nvSpPr>
        <p:spPr>
          <a:xfrm>
            <a:off x="228600" y="6321623"/>
            <a:ext cx="8077200" cy="307777"/>
          </a:xfrm>
          <a:prstGeom prst="rect">
            <a:avLst/>
          </a:prstGeom>
          <a:noFill/>
        </p:spPr>
        <p:txBody>
          <a:bodyPr wrap="square" rtlCol="0">
            <a:spAutoFit/>
          </a:bodyPr>
          <a:lstStyle/>
          <a:p>
            <a:r>
              <a:rPr lang="en-US" sz="1400" i="1" dirty="0" smtClean="0">
                <a:solidFill>
                  <a:schemeClr val="bg1"/>
                </a:solidFill>
                <a:latin typeface="Arial"/>
                <a:cs typeface="Arial"/>
              </a:rPr>
              <a:t>The Nature of Scientific Research</a:t>
            </a:r>
            <a:endParaRPr lang="en-US" sz="1400" i="1" dirty="0">
              <a:solidFill>
                <a:schemeClr val="bg1"/>
              </a:solidFill>
              <a:latin typeface="Arial"/>
              <a:cs typeface="Arial"/>
            </a:endParaRPr>
          </a:p>
        </p:txBody>
      </p:sp>
      <p:sp>
        <p:nvSpPr>
          <p:cNvPr id="7" name="TextBox 6"/>
          <p:cNvSpPr txBox="1"/>
          <p:nvPr/>
        </p:nvSpPr>
        <p:spPr>
          <a:xfrm>
            <a:off x="838200" y="6321623"/>
            <a:ext cx="8077200" cy="307777"/>
          </a:xfrm>
          <a:prstGeom prst="rect">
            <a:avLst/>
          </a:prstGeom>
          <a:noFill/>
        </p:spPr>
        <p:txBody>
          <a:bodyPr wrap="square" rtlCol="0">
            <a:spAutoFit/>
          </a:bodyPr>
          <a:lstStyle/>
          <a:p>
            <a:pPr algn="r"/>
            <a:r>
              <a:rPr lang="en-US" sz="1400" i="1" dirty="0" smtClean="0">
                <a:solidFill>
                  <a:schemeClr val="bg1"/>
                </a:solidFill>
                <a:latin typeface="Arial"/>
                <a:cs typeface="Arial"/>
              </a:rPr>
              <a:t>Northwest Association for Biomedical Research</a:t>
            </a:r>
            <a:endParaRPr lang="en-US" sz="1400" i="1" dirty="0">
              <a:solidFill>
                <a:schemeClr val="bg1"/>
              </a:solidFill>
              <a:latin typeface="Arial"/>
              <a:cs typeface="Arial"/>
            </a:endParaRPr>
          </a:p>
        </p:txBody>
      </p:sp>
    </p:spTree>
    <p:extLst>
      <p:ext uri="{BB962C8B-B14F-4D97-AF65-F5344CB8AC3E}">
        <p14:creationId xmlns:p14="http://schemas.microsoft.com/office/powerpoint/2010/main" xmlns="" val="2463339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76200" y="2009774"/>
            <a:ext cx="9296315" cy="1571626"/>
          </a:xfrm>
          <a:prstGeom prst="rect">
            <a:avLst/>
          </a:prstGeom>
        </p:spPr>
      </p:pic>
      <p:sp>
        <p:nvSpPr>
          <p:cNvPr id="7" name="Rectangle 6"/>
          <p:cNvSpPr/>
          <p:nvPr/>
        </p:nvSpPr>
        <p:spPr>
          <a:xfrm>
            <a:off x="1066800" y="2438400"/>
            <a:ext cx="8001000" cy="769441"/>
          </a:xfrm>
          <a:prstGeom prst="rect">
            <a:avLst/>
          </a:prstGeom>
        </p:spPr>
        <p:txBody>
          <a:bodyPr wrap="square">
            <a:spAutoFit/>
          </a:bodyPr>
          <a:lstStyle/>
          <a:p>
            <a:r>
              <a:rPr lang="en-US" sz="4400" b="1" spc="200" dirty="0" smtClean="0">
                <a:solidFill>
                  <a:schemeClr val="bg1"/>
                </a:solidFill>
                <a:latin typeface="Arial"/>
                <a:cs typeface="Arial"/>
              </a:rPr>
              <a:t>Lesson 3</a:t>
            </a:r>
          </a:p>
        </p:txBody>
      </p:sp>
      <p:pic>
        <p:nvPicPr>
          <p:cNvPr id="9" name="Picture 8"/>
          <p:cNvPicPr>
            <a:picLocks noChangeAspect="1"/>
          </p:cNvPicPr>
          <p:nvPr/>
        </p:nvPicPr>
        <p:blipFill>
          <a:blip r:embed="rId3" cstate="print"/>
          <a:stretch>
            <a:fillRect/>
          </a:stretch>
        </p:blipFill>
        <p:spPr>
          <a:xfrm>
            <a:off x="5257800" y="6019800"/>
            <a:ext cx="3268870" cy="406400"/>
          </a:xfrm>
          <a:prstGeom prst="rect">
            <a:avLst/>
          </a:prstGeom>
        </p:spPr>
      </p:pic>
      <p:sp>
        <p:nvSpPr>
          <p:cNvPr id="2" name="Rectangle 1"/>
          <p:cNvSpPr/>
          <p:nvPr/>
        </p:nvSpPr>
        <p:spPr>
          <a:xfrm>
            <a:off x="1066800" y="3058180"/>
            <a:ext cx="5527575" cy="523220"/>
          </a:xfrm>
          <a:prstGeom prst="rect">
            <a:avLst/>
          </a:prstGeom>
        </p:spPr>
        <p:txBody>
          <a:bodyPr wrap="none">
            <a:spAutoFit/>
          </a:bodyPr>
          <a:lstStyle/>
          <a:p>
            <a:r>
              <a:rPr lang="en-US" sz="2800" spc="200" dirty="0" smtClean="0">
                <a:solidFill>
                  <a:schemeClr val="bg1"/>
                </a:solidFill>
                <a:latin typeface="Arial"/>
                <a:cs typeface="Arial"/>
              </a:rPr>
              <a:t>The Social Nature of Science</a:t>
            </a:r>
            <a:endParaRPr lang="en-US" sz="2800" spc="200" dirty="0">
              <a:solidFill>
                <a:schemeClr val="bg1"/>
              </a:solidFill>
              <a:latin typeface="Arial"/>
              <a:cs typeface="Arial"/>
            </a:endParaRPr>
          </a:p>
        </p:txBody>
      </p:sp>
    </p:spTree>
    <p:extLst>
      <p:ext uri="{BB962C8B-B14F-4D97-AF65-F5344CB8AC3E}">
        <p14:creationId xmlns:p14="http://schemas.microsoft.com/office/powerpoint/2010/main" xmlns="" val="4077095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510209" y="457200"/>
            <a:ext cx="8305800" cy="3472745"/>
          </a:xfrm>
          <a:prstGeom prst="rect">
            <a:avLst/>
          </a:prstGeom>
        </p:spPr>
        <p:txBody>
          <a:bodyPr wrap="square">
            <a:spAutoFit/>
          </a:bodyPr>
          <a:lstStyle/>
          <a:p>
            <a:pPr>
              <a:lnSpc>
                <a:spcPct val="110000"/>
              </a:lnSpc>
            </a:pPr>
            <a:r>
              <a:rPr lang="en-US" sz="2000" b="1" dirty="0">
                <a:latin typeface="Arial"/>
                <a:cs typeface="Arial"/>
              </a:rPr>
              <a:t>CITIZEN OF THE 1700s</a:t>
            </a:r>
            <a:endParaRPr lang="en-US" sz="2000" dirty="0">
              <a:latin typeface="Arial"/>
              <a:cs typeface="Arial"/>
            </a:endParaRPr>
          </a:p>
          <a:p>
            <a:pPr>
              <a:lnSpc>
                <a:spcPct val="110000"/>
              </a:lnSpc>
            </a:pPr>
            <a:r>
              <a:rPr lang="en-US" sz="2000" dirty="0">
                <a:latin typeface="Arial"/>
                <a:cs typeface="Arial"/>
              </a:rPr>
              <a:t> </a:t>
            </a:r>
          </a:p>
          <a:p>
            <a:pPr>
              <a:lnSpc>
                <a:spcPct val="110000"/>
              </a:lnSpc>
            </a:pPr>
            <a:r>
              <a:rPr lang="en-US" sz="2000" dirty="0">
                <a:latin typeface="Arial"/>
                <a:cs typeface="Arial"/>
              </a:rPr>
              <a:t>My </a:t>
            </a:r>
            <a:r>
              <a:rPr lang="en-US" sz="2000" dirty="0" smtClean="0">
                <a:latin typeface="Arial"/>
                <a:cs typeface="Arial"/>
              </a:rPr>
              <a:t>name </a:t>
            </a:r>
            <a:r>
              <a:rPr lang="en-US" sz="2000" dirty="0">
                <a:latin typeface="Arial"/>
                <a:cs typeface="Arial"/>
              </a:rPr>
              <a:t>is </a:t>
            </a:r>
            <a:r>
              <a:rPr lang="en-US" sz="2000" b="1" dirty="0">
                <a:latin typeface="Arial"/>
                <a:cs typeface="Arial"/>
              </a:rPr>
              <a:t>Mary Walker</a:t>
            </a:r>
            <a:r>
              <a:rPr lang="en-US" sz="2000" dirty="0">
                <a:latin typeface="Arial"/>
                <a:cs typeface="Arial"/>
              </a:rPr>
              <a:t> and I am a typical citizen of the 1700s. I am 16 </a:t>
            </a:r>
            <a:r>
              <a:rPr lang="en-US" sz="2000" dirty="0" smtClean="0">
                <a:latin typeface="Arial"/>
                <a:cs typeface="Arial"/>
              </a:rPr>
              <a:t>years </a:t>
            </a:r>
            <a:r>
              <a:rPr lang="en-US" sz="2000" dirty="0">
                <a:latin typeface="Arial"/>
                <a:cs typeface="Arial"/>
              </a:rPr>
              <a:t>old. I have two older sisters, a younger brother, and two siblings who died as babies. Most people are farmers, and many boys go to school, at least for a few years. I was taught some at home, but many of my friends don’t know how to read or write. If my brother wants more school, he’ll have to go into the ministry because the church supports most education. This isn’t likely, though, because somebody will have to take over the family farm. </a:t>
            </a:r>
          </a:p>
        </p:txBody>
      </p:sp>
    </p:spTree>
    <p:extLst>
      <p:ext uri="{BB962C8B-B14F-4D97-AF65-F5344CB8AC3E}">
        <p14:creationId xmlns:p14="http://schemas.microsoft.com/office/powerpoint/2010/main" xmlns="" val="15334323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510209" y="457200"/>
            <a:ext cx="8305800" cy="4488408"/>
          </a:xfrm>
          <a:prstGeom prst="rect">
            <a:avLst/>
          </a:prstGeom>
        </p:spPr>
        <p:txBody>
          <a:bodyPr wrap="square">
            <a:spAutoFit/>
          </a:bodyPr>
          <a:lstStyle/>
          <a:p>
            <a:pPr>
              <a:lnSpc>
                <a:spcPct val="110000"/>
              </a:lnSpc>
            </a:pPr>
            <a:r>
              <a:rPr lang="en-US" sz="2000" b="1" dirty="0">
                <a:latin typeface="Arial"/>
                <a:cs typeface="Arial"/>
              </a:rPr>
              <a:t>CITIZEN OF THE 1800s</a:t>
            </a:r>
            <a:endParaRPr lang="en-US" sz="2000" dirty="0">
              <a:latin typeface="Arial"/>
              <a:cs typeface="Arial"/>
            </a:endParaRPr>
          </a:p>
          <a:p>
            <a:pPr>
              <a:lnSpc>
                <a:spcPct val="110000"/>
              </a:lnSpc>
            </a:pPr>
            <a:r>
              <a:rPr lang="en-US" sz="2000" b="1" dirty="0">
                <a:latin typeface="Arial"/>
                <a:cs typeface="Arial"/>
              </a:rPr>
              <a:t> </a:t>
            </a:r>
            <a:endParaRPr lang="en-US" sz="2000" dirty="0">
              <a:latin typeface="Arial"/>
              <a:cs typeface="Arial"/>
            </a:endParaRPr>
          </a:p>
          <a:p>
            <a:pPr>
              <a:lnSpc>
                <a:spcPct val="110000"/>
              </a:lnSpc>
            </a:pPr>
            <a:r>
              <a:rPr lang="en-US" sz="2000" dirty="0">
                <a:latin typeface="Arial"/>
                <a:cs typeface="Arial"/>
              </a:rPr>
              <a:t>My name is </a:t>
            </a:r>
            <a:r>
              <a:rPr lang="en-US" sz="2000" b="1" dirty="0">
                <a:latin typeface="Arial"/>
                <a:cs typeface="Arial"/>
              </a:rPr>
              <a:t>Samuel Christian</a:t>
            </a:r>
            <a:r>
              <a:rPr lang="en-US" sz="2000" dirty="0">
                <a:latin typeface="Arial"/>
                <a:cs typeface="Arial"/>
              </a:rPr>
              <a:t> and I am a typical citizen of the 1800s. I am an old man at the age of 52. I am a farmer, but our family’s land was not big enough to support everybody, so my younger brothers and their families moved to the city years ago to work in a factory. They are making a living, but I hear that they are </a:t>
            </a:r>
            <a:r>
              <a:rPr lang="en-US" sz="2000" dirty="0" smtClean="0">
                <a:latin typeface="Arial"/>
                <a:cs typeface="Arial"/>
              </a:rPr>
              <a:t>live </a:t>
            </a:r>
            <a:r>
              <a:rPr lang="en-US" sz="2000" dirty="0">
                <a:latin typeface="Arial"/>
                <a:cs typeface="Arial"/>
              </a:rPr>
              <a:t>crammed together in one small apartment. I can read and write some, but it’s mostly the </a:t>
            </a:r>
            <a:r>
              <a:rPr lang="en-US" sz="2000" dirty="0" smtClean="0">
                <a:latin typeface="Arial"/>
                <a:cs typeface="Arial"/>
              </a:rPr>
              <a:t>landowners </a:t>
            </a:r>
            <a:r>
              <a:rPr lang="en-US" sz="2000" dirty="0">
                <a:latin typeface="Arial"/>
                <a:cs typeface="Arial"/>
              </a:rPr>
              <a:t>and wealthy people who are truly “educated” since they are the only people who can afford it</a:t>
            </a:r>
            <a:r>
              <a:rPr lang="en-US" sz="2000" dirty="0" smtClean="0">
                <a:latin typeface="Arial"/>
                <a:cs typeface="Arial"/>
              </a:rPr>
              <a:t>. I’ve </a:t>
            </a:r>
            <a:r>
              <a:rPr lang="en-US" sz="2000" dirty="0">
                <a:latin typeface="Arial"/>
                <a:cs typeface="Arial"/>
              </a:rPr>
              <a:t>heard that free public elementary education might be available for all American children soon—now that more people are moving to cities, some people think that free education will create good citizens, unite society and prevent crime and poverty. </a:t>
            </a:r>
          </a:p>
        </p:txBody>
      </p:sp>
    </p:spTree>
    <p:extLst>
      <p:ext uri="{BB962C8B-B14F-4D97-AF65-F5344CB8AC3E}">
        <p14:creationId xmlns:p14="http://schemas.microsoft.com/office/powerpoint/2010/main" xmlns="" val="2178052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510209" y="457200"/>
            <a:ext cx="8305800" cy="4149853"/>
          </a:xfrm>
          <a:prstGeom prst="rect">
            <a:avLst/>
          </a:prstGeom>
        </p:spPr>
        <p:txBody>
          <a:bodyPr wrap="square">
            <a:spAutoFit/>
          </a:bodyPr>
          <a:lstStyle/>
          <a:p>
            <a:pPr>
              <a:lnSpc>
                <a:spcPct val="110000"/>
              </a:lnSpc>
            </a:pPr>
            <a:r>
              <a:rPr lang="en-US" sz="2000" b="1" dirty="0"/>
              <a:t>CITIZEN OF THE 1900s</a:t>
            </a:r>
            <a:endParaRPr lang="en-US" sz="2000" dirty="0"/>
          </a:p>
          <a:p>
            <a:pPr>
              <a:lnSpc>
                <a:spcPct val="110000"/>
              </a:lnSpc>
            </a:pPr>
            <a:r>
              <a:rPr lang="en-US" sz="2000" dirty="0"/>
              <a:t> </a:t>
            </a:r>
          </a:p>
          <a:p>
            <a:pPr>
              <a:lnSpc>
                <a:spcPct val="110000"/>
              </a:lnSpc>
            </a:pPr>
            <a:r>
              <a:rPr lang="en-US" sz="2000" dirty="0"/>
              <a:t>My name is </a:t>
            </a:r>
            <a:r>
              <a:rPr lang="en-US" sz="2000" b="1" dirty="0"/>
              <a:t>Pearl McKinley</a:t>
            </a:r>
            <a:r>
              <a:rPr lang="en-US" sz="2000" dirty="0"/>
              <a:t> and I am a citizen of the 1900s. I’m 96 now and I’ve seen a lot of changes! I grew up on a small family farm, but now most people rely on manufacturing jobs. Think </a:t>
            </a:r>
            <a:r>
              <a:rPr lang="en-US" sz="2000" dirty="0" smtClean="0"/>
              <a:t>of all </a:t>
            </a:r>
            <a:r>
              <a:rPr lang="en-US" sz="2000" dirty="0"/>
              <a:t>the things that have been </a:t>
            </a:r>
            <a:r>
              <a:rPr lang="en-US" sz="2000" dirty="0" smtClean="0"/>
              <a:t>invented in </a:t>
            </a:r>
            <a:r>
              <a:rPr lang="en-US" sz="2000" dirty="0"/>
              <a:t>my lifetime: television, credit cards, cell phones, dishwashers, contact lenses, ball point pens, frozen pizza, cars, microwave ovens, CDs, computers, fast food…the list goes on and on. When I was born, only about 6 percent of the population graduated from high school. Now, about 85 percent do! More and more people go to college now, too. Every child in the U.S. can get a free education now, at least though high school, because public schools are supported by the government. </a:t>
            </a:r>
          </a:p>
        </p:txBody>
      </p:sp>
    </p:spTree>
    <p:extLst>
      <p:ext uri="{BB962C8B-B14F-4D97-AF65-F5344CB8AC3E}">
        <p14:creationId xmlns:p14="http://schemas.microsoft.com/office/powerpoint/2010/main" xmlns="" val="34375847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510209" y="457200"/>
            <a:ext cx="8305800" cy="3811299"/>
          </a:xfrm>
          <a:prstGeom prst="rect">
            <a:avLst/>
          </a:prstGeom>
        </p:spPr>
        <p:txBody>
          <a:bodyPr wrap="square">
            <a:spAutoFit/>
          </a:bodyPr>
          <a:lstStyle/>
          <a:p>
            <a:pPr>
              <a:lnSpc>
                <a:spcPct val="110000"/>
              </a:lnSpc>
            </a:pPr>
            <a:r>
              <a:rPr lang="en-US" sz="2000" b="1" dirty="0"/>
              <a:t>CITIZEN OF THE 2000s</a:t>
            </a:r>
            <a:endParaRPr lang="en-US" sz="2000" dirty="0"/>
          </a:p>
          <a:p>
            <a:pPr>
              <a:lnSpc>
                <a:spcPct val="110000"/>
              </a:lnSpc>
            </a:pPr>
            <a:r>
              <a:rPr lang="en-US" sz="2000" dirty="0"/>
              <a:t> </a:t>
            </a:r>
          </a:p>
          <a:p>
            <a:pPr>
              <a:lnSpc>
                <a:spcPct val="110000"/>
              </a:lnSpc>
            </a:pPr>
            <a:r>
              <a:rPr lang="en-US" sz="2000" dirty="0"/>
              <a:t>My name is </a:t>
            </a:r>
            <a:r>
              <a:rPr lang="en-US" sz="2000" b="1" dirty="0"/>
              <a:t>Andrew Hayes</a:t>
            </a:r>
            <a:r>
              <a:rPr lang="en-US" sz="2000" dirty="0"/>
              <a:t> and I am a typical citizen of the 2000s. In the U.S. now, most </a:t>
            </a:r>
            <a:r>
              <a:rPr lang="en-US" sz="2000" dirty="0" smtClean="0"/>
              <a:t>workers provide </a:t>
            </a:r>
            <a:r>
              <a:rPr lang="en-US" sz="2000" dirty="0"/>
              <a:t>some sort of service like health care, education, business or retail. In developing countries, many people farm, though other types of jobs are becoming more common as developed countries move industries overseas. In the US, most people graduate from government-supported public high school, and the majority go on to college or trade school, too, </a:t>
            </a:r>
            <a:r>
              <a:rPr lang="en-US" sz="2000" dirty="0" smtClean="0"/>
              <a:t>though </a:t>
            </a:r>
            <a:r>
              <a:rPr lang="en-US" sz="2000" dirty="0"/>
              <a:t>they may have to pay for part or all of it</a:t>
            </a:r>
            <a:r>
              <a:rPr lang="en-US" sz="2000" dirty="0" smtClean="0"/>
              <a:t>. Online </a:t>
            </a:r>
            <a:r>
              <a:rPr lang="en-US" sz="2000" dirty="0"/>
              <a:t>education is becoming more popular and people now get a lot of their information through technology</a:t>
            </a:r>
            <a:r>
              <a:rPr lang="en-US" sz="2000" dirty="0" smtClean="0"/>
              <a:t>.</a:t>
            </a:r>
            <a:endParaRPr lang="en-US" sz="2000" dirty="0"/>
          </a:p>
        </p:txBody>
      </p:sp>
    </p:spTree>
    <p:extLst>
      <p:ext uri="{BB962C8B-B14F-4D97-AF65-F5344CB8AC3E}">
        <p14:creationId xmlns:p14="http://schemas.microsoft.com/office/powerpoint/2010/main" xmlns="" val="30216250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7070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title"/>
          </p:nvPr>
        </p:nvSpPr>
        <p:spPr/>
        <p:txBody>
          <a:bodyPr>
            <a:normAutofit fontScale="90000"/>
          </a:bodyPr>
          <a:lstStyle/>
          <a:p>
            <a:r>
              <a:rPr lang="en-US" b="1" dirty="0" smtClean="0">
                <a:solidFill>
                  <a:schemeClr val="bg1"/>
                </a:solidFill>
                <a:latin typeface="Arial"/>
                <a:cs typeface="Arial"/>
              </a:rPr>
              <a:t>Science through the Centuries</a:t>
            </a:r>
            <a:endParaRPr lang="en-US" b="1" i="1" dirty="0">
              <a:solidFill>
                <a:schemeClr val="bg1"/>
              </a:solidFill>
            </a:endParaRPr>
          </a:p>
        </p:txBody>
      </p:sp>
      <p:sp>
        <p:nvSpPr>
          <p:cNvPr id="3" name="Content Placeholder 2"/>
          <p:cNvSpPr>
            <a:spLocks noGrp="1"/>
          </p:cNvSpPr>
          <p:nvPr>
            <p:ph idx="1"/>
          </p:nvPr>
        </p:nvSpPr>
        <p:spPr>
          <a:xfrm>
            <a:off x="457200" y="884237"/>
            <a:ext cx="7924800" cy="4525963"/>
          </a:xfrm>
        </p:spPr>
        <p:txBody>
          <a:bodyPr>
            <a:normAutofit/>
          </a:bodyPr>
          <a:lstStyle/>
          <a:p>
            <a:pPr marL="0" indent="0" algn="ctr">
              <a:buNone/>
            </a:pPr>
            <a:endParaRPr lang="en-US" sz="6000" dirty="0" smtClean="0">
              <a:solidFill>
                <a:schemeClr val="bg1"/>
              </a:solidFill>
            </a:endParaRPr>
          </a:p>
          <a:p>
            <a:pPr marL="0" indent="0" algn="r">
              <a:buNone/>
            </a:pPr>
            <a:r>
              <a:rPr lang="en-US" sz="9600" dirty="0" smtClean="0">
                <a:solidFill>
                  <a:schemeClr val="bg1"/>
                </a:solidFill>
                <a:latin typeface="Arial"/>
                <a:cs typeface="Arial"/>
              </a:rPr>
              <a:t>The Medical Practitioners </a:t>
            </a:r>
            <a:endParaRPr lang="en-US" sz="9600" dirty="0">
              <a:solidFill>
                <a:schemeClr val="bg1"/>
              </a:solidFill>
              <a:latin typeface="Arial"/>
              <a:cs typeface="Arial"/>
            </a:endParaRPr>
          </a:p>
        </p:txBody>
      </p:sp>
      <p:sp>
        <p:nvSpPr>
          <p:cNvPr id="6" name="TextBox 5"/>
          <p:cNvSpPr txBox="1"/>
          <p:nvPr/>
        </p:nvSpPr>
        <p:spPr>
          <a:xfrm>
            <a:off x="228600" y="6321623"/>
            <a:ext cx="8077200" cy="307777"/>
          </a:xfrm>
          <a:prstGeom prst="rect">
            <a:avLst/>
          </a:prstGeom>
          <a:noFill/>
        </p:spPr>
        <p:txBody>
          <a:bodyPr wrap="square" rtlCol="0">
            <a:spAutoFit/>
          </a:bodyPr>
          <a:lstStyle/>
          <a:p>
            <a:r>
              <a:rPr lang="en-US" sz="1400" i="1" dirty="0" smtClean="0">
                <a:solidFill>
                  <a:schemeClr val="bg1"/>
                </a:solidFill>
                <a:latin typeface="Arial"/>
                <a:cs typeface="Arial"/>
              </a:rPr>
              <a:t>The Nature of Scientific Research</a:t>
            </a:r>
            <a:endParaRPr lang="en-US" sz="1400" i="1" dirty="0">
              <a:solidFill>
                <a:schemeClr val="bg1"/>
              </a:solidFill>
              <a:latin typeface="Arial"/>
              <a:cs typeface="Arial"/>
            </a:endParaRPr>
          </a:p>
        </p:txBody>
      </p:sp>
      <p:sp>
        <p:nvSpPr>
          <p:cNvPr id="7" name="TextBox 6"/>
          <p:cNvSpPr txBox="1"/>
          <p:nvPr/>
        </p:nvSpPr>
        <p:spPr>
          <a:xfrm>
            <a:off x="838200" y="6321623"/>
            <a:ext cx="8077200" cy="307777"/>
          </a:xfrm>
          <a:prstGeom prst="rect">
            <a:avLst/>
          </a:prstGeom>
          <a:noFill/>
        </p:spPr>
        <p:txBody>
          <a:bodyPr wrap="square" rtlCol="0">
            <a:spAutoFit/>
          </a:bodyPr>
          <a:lstStyle/>
          <a:p>
            <a:pPr algn="r"/>
            <a:r>
              <a:rPr lang="en-US" sz="1400" i="1" dirty="0" smtClean="0">
                <a:solidFill>
                  <a:schemeClr val="bg1"/>
                </a:solidFill>
                <a:latin typeface="Arial"/>
                <a:cs typeface="Arial"/>
              </a:rPr>
              <a:t>Northwest Association for Biomedical Research</a:t>
            </a:r>
            <a:endParaRPr lang="en-US" sz="1400" i="1" dirty="0">
              <a:solidFill>
                <a:schemeClr val="bg1"/>
              </a:solidFill>
              <a:latin typeface="Arial"/>
              <a:cs typeface="Arial"/>
            </a:endParaRPr>
          </a:p>
        </p:txBody>
      </p:sp>
    </p:spTree>
    <p:extLst>
      <p:ext uri="{BB962C8B-B14F-4D97-AF65-F5344CB8AC3E}">
        <p14:creationId xmlns:p14="http://schemas.microsoft.com/office/powerpoint/2010/main" xmlns="" val="5921896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510209" y="457200"/>
            <a:ext cx="8305800" cy="3472745"/>
          </a:xfrm>
          <a:prstGeom prst="rect">
            <a:avLst/>
          </a:prstGeom>
        </p:spPr>
        <p:txBody>
          <a:bodyPr wrap="square">
            <a:spAutoFit/>
          </a:bodyPr>
          <a:lstStyle/>
          <a:p>
            <a:pPr>
              <a:lnSpc>
                <a:spcPct val="110000"/>
              </a:lnSpc>
            </a:pPr>
            <a:r>
              <a:rPr lang="en-US" sz="2000" b="1" dirty="0"/>
              <a:t>MEDICAL PRACTITIONER OF THE 1700s</a:t>
            </a:r>
            <a:endParaRPr lang="en-US" sz="2000" dirty="0"/>
          </a:p>
          <a:p>
            <a:pPr>
              <a:lnSpc>
                <a:spcPct val="110000"/>
              </a:lnSpc>
            </a:pPr>
            <a:r>
              <a:rPr lang="en-US" sz="2000" dirty="0"/>
              <a:t> </a:t>
            </a:r>
          </a:p>
          <a:p>
            <a:pPr>
              <a:lnSpc>
                <a:spcPct val="110000"/>
              </a:lnSpc>
            </a:pPr>
            <a:r>
              <a:rPr lang="en-US" sz="2000" dirty="0"/>
              <a:t>My name is </a:t>
            </a:r>
            <a:r>
              <a:rPr lang="en-US" sz="2000" b="1" dirty="0"/>
              <a:t>Isaac Dawson</a:t>
            </a:r>
            <a:r>
              <a:rPr lang="en-US" sz="2000" dirty="0"/>
              <a:t> and I practice medicine. Many people in our community (about one in three) die as infants or toddlers. If you </a:t>
            </a:r>
            <a:r>
              <a:rPr lang="en-US" sz="2000" dirty="0" smtClean="0"/>
              <a:t>live </a:t>
            </a:r>
            <a:r>
              <a:rPr lang="en-US" sz="2000" dirty="0"/>
              <a:t>to be a teenager, you have a good chance of living to be as old as 50 or 60. Most of my patients die of small pox, cholera, </a:t>
            </a:r>
            <a:r>
              <a:rPr lang="en-US" sz="2000" dirty="0" smtClean="0"/>
              <a:t>bubonic </a:t>
            </a:r>
            <a:r>
              <a:rPr lang="en-US" sz="2000" dirty="0"/>
              <a:t>plague, scarlet fever, or tuberculosis. I believe that illness is caused by bad air or an imbalance of blood, phlegm, yellow bile and black bile in the body. I use treatments that have been around for thousands of years, such as </a:t>
            </a:r>
            <a:r>
              <a:rPr lang="en-US" sz="2000" dirty="0" smtClean="0"/>
              <a:t>herbs</a:t>
            </a:r>
            <a:r>
              <a:rPr lang="en-US" sz="2000" dirty="0"/>
              <a:t>, suction cups and “bleeding” to cure disease. </a:t>
            </a:r>
          </a:p>
        </p:txBody>
      </p:sp>
    </p:spTree>
    <p:extLst>
      <p:ext uri="{BB962C8B-B14F-4D97-AF65-F5344CB8AC3E}">
        <p14:creationId xmlns:p14="http://schemas.microsoft.com/office/powerpoint/2010/main" xmlns="" val="42309095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510209" y="457200"/>
            <a:ext cx="7947992" cy="5504070"/>
          </a:xfrm>
          <a:prstGeom prst="rect">
            <a:avLst/>
          </a:prstGeom>
        </p:spPr>
        <p:txBody>
          <a:bodyPr wrap="square">
            <a:spAutoFit/>
          </a:bodyPr>
          <a:lstStyle/>
          <a:p>
            <a:pPr>
              <a:lnSpc>
                <a:spcPct val="110000"/>
              </a:lnSpc>
            </a:pPr>
            <a:r>
              <a:rPr lang="en-US" sz="2000" b="1" dirty="0" smtClean="0"/>
              <a:t>MEDICAL PRACTITIONER OF THE 1800s</a:t>
            </a:r>
            <a:endParaRPr lang="en-US" sz="2000" dirty="0" smtClean="0"/>
          </a:p>
          <a:p>
            <a:pPr>
              <a:lnSpc>
                <a:spcPct val="110000"/>
              </a:lnSpc>
            </a:pPr>
            <a:r>
              <a:rPr lang="en-US" sz="2000" dirty="0" smtClean="0"/>
              <a:t> </a:t>
            </a:r>
          </a:p>
          <a:p>
            <a:pPr>
              <a:lnSpc>
                <a:spcPct val="110000"/>
              </a:lnSpc>
            </a:pPr>
            <a:r>
              <a:rPr lang="en-US" sz="2000" dirty="0" smtClean="0"/>
              <a:t>My name is </a:t>
            </a:r>
            <a:r>
              <a:rPr lang="en-US" sz="2000" b="1" dirty="0" smtClean="0"/>
              <a:t>Joseph Lister</a:t>
            </a:r>
            <a:r>
              <a:rPr lang="en-US" sz="2000" dirty="0" smtClean="0"/>
              <a:t>, and I am a well-educated surgeon. Most people of this time die from diseases such as smallpox, cholera, scarlet fever, or tuberculosis. As a surgeon, I see a lot of women and babies die from infections after childbirth. I have heard of Louis Pasteur’s work with “germs” and think they could be the cause of infection, not chemical changes due to “bad air” as most people think. Right now, many of the surgeons I work with don’t even wash their tools or hands between surgeries. I’m now working on an antiseptic to kill germs on surgical tools, which may reduce infections from operations. Thanks to microscopes, one of my colleagues has discovered that both tuberculosis and cholera are caused by small living things—bacteria.</a:t>
            </a:r>
          </a:p>
          <a:p>
            <a:pPr>
              <a:lnSpc>
                <a:spcPct val="110000"/>
              </a:lnSpc>
            </a:pPr>
            <a:r>
              <a:rPr lang="en-US" sz="2000" dirty="0" smtClean="0"/>
              <a:t> </a:t>
            </a:r>
          </a:p>
          <a:p>
            <a:pPr>
              <a:lnSpc>
                <a:spcPct val="110000"/>
              </a:lnSpc>
            </a:pPr>
            <a:r>
              <a:rPr lang="en-US" sz="2000" dirty="0" smtClean="0"/>
              <a:t>[</a:t>
            </a:r>
            <a:r>
              <a:rPr lang="en-US" sz="2000" b="1" dirty="0" smtClean="0"/>
              <a:t>Note: </a:t>
            </a:r>
            <a:r>
              <a:rPr lang="en-US" sz="2000" dirty="0" smtClean="0"/>
              <a:t>the popular antiseptic mouthwash </a:t>
            </a:r>
            <a:r>
              <a:rPr lang="en-US" sz="2000" i="1" dirty="0" smtClean="0"/>
              <a:t>Listerine</a:t>
            </a:r>
            <a:r>
              <a:rPr lang="en-US" sz="2000" dirty="0" smtClean="0"/>
              <a:t> is named after Joseph Lister.] </a:t>
            </a:r>
            <a:endParaRPr lang="en-US" sz="2000" dirty="0"/>
          </a:p>
        </p:txBody>
      </p:sp>
    </p:spTree>
    <p:extLst>
      <p:ext uri="{BB962C8B-B14F-4D97-AF65-F5344CB8AC3E}">
        <p14:creationId xmlns:p14="http://schemas.microsoft.com/office/powerpoint/2010/main" xmlns="" val="23021863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510209" y="457200"/>
            <a:ext cx="8100392" cy="5165516"/>
          </a:xfrm>
          <a:prstGeom prst="rect">
            <a:avLst/>
          </a:prstGeom>
        </p:spPr>
        <p:txBody>
          <a:bodyPr wrap="square">
            <a:spAutoFit/>
          </a:bodyPr>
          <a:lstStyle/>
          <a:p>
            <a:pPr>
              <a:lnSpc>
                <a:spcPct val="110000"/>
              </a:lnSpc>
            </a:pPr>
            <a:r>
              <a:rPr lang="en-US" sz="2000" b="1" dirty="0"/>
              <a:t>MEDICAL PRACTITIONER OF THE 1900s</a:t>
            </a:r>
            <a:endParaRPr lang="en-US" sz="2000" dirty="0"/>
          </a:p>
          <a:p>
            <a:pPr>
              <a:lnSpc>
                <a:spcPct val="110000"/>
              </a:lnSpc>
            </a:pPr>
            <a:r>
              <a:rPr lang="en-US" sz="2000" dirty="0"/>
              <a:t> </a:t>
            </a:r>
          </a:p>
          <a:p>
            <a:pPr>
              <a:lnSpc>
                <a:spcPct val="110000"/>
              </a:lnSpc>
            </a:pPr>
            <a:r>
              <a:rPr lang="en-US" sz="2000" dirty="0"/>
              <a:t>My name is </a:t>
            </a:r>
            <a:r>
              <a:rPr lang="en-US" sz="2000" b="1" dirty="0"/>
              <a:t>Alexander Fleming</a:t>
            </a:r>
            <a:r>
              <a:rPr lang="en-US" sz="2000" dirty="0"/>
              <a:t> and I am a medical doctor</a:t>
            </a:r>
            <a:r>
              <a:rPr lang="en-US" sz="2000" dirty="0" smtClean="0"/>
              <a:t>. It’s </a:t>
            </a:r>
            <a:r>
              <a:rPr lang="en-US" sz="2000" dirty="0"/>
              <a:t>not uncommon now for people to live until their mid-70s or later, at least in developed countries</a:t>
            </a:r>
            <a:r>
              <a:rPr lang="en-US" sz="2000" dirty="0" smtClean="0"/>
              <a:t>. During </a:t>
            </a:r>
            <a:r>
              <a:rPr lang="en-US" sz="2000" dirty="0"/>
              <a:t>World War </a:t>
            </a:r>
            <a:r>
              <a:rPr lang="en-US" sz="2000" dirty="0" smtClean="0"/>
              <a:t>I, I </a:t>
            </a:r>
            <a:r>
              <a:rPr lang="en-US" sz="2000" dirty="0"/>
              <a:t>saw how easily deep wounds became infected, even though we used sterilization techniques developed by </a:t>
            </a:r>
            <a:r>
              <a:rPr lang="en-US" sz="2000" b="1" dirty="0"/>
              <a:t>Joseph Lister</a:t>
            </a:r>
            <a:r>
              <a:rPr lang="en-US" sz="2000" dirty="0"/>
              <a:t> and others in the 1800s</a:t>
            </a:r>
            <a:r>
              <a:rPr lang="en-US" sz="2000" dirty="0" smtClean="0"/>
              <a:t>. After </a:t>
            </a:r>
            <a:r>
              <a:rPr lang="en-US" sz="2000" dirty="0"/>
              <a:t>the war, I began looking for antibacterial agents that would lead to a treatment</a:t>
            </a:r>
            <a:r>
              <a:rPr lang="en-US" sz="2000" dirty="0" smtClean="0"/>
              <a:t>. After accidentally </a:t>
            </a:r>
            <a:r>
              <a:rPr lang="en-US" sz="2000" dirty="0"/>
              <a:t>leaving bacteria cultures to mold, I </a:t>
            </a:r>
            <a:r>
              <a:rPr lang="en-US" sz="2000" dirty="0" smtClean="0"/>
              <a:t>noticed that the </a:t>
            </a:r>
            <a:r>
              <a:rPr lang="en-US" sz="2000" dirty="0"/>
              <a:t>colonies closest to the mold had been destroyed. </a:t>
            </a:r>
            <a:r>
              <a:rPr lang="en-US" sz="2000" dirty="0" smtClean="0"/>
              <a:t>This led </a:t>
            </a:r>
            <a:r>
              <a:rPr lang="en-US" sz="2000" dirty="0"/>
              <a:t>to the discovery of </a:t>
            </a:r>
            <a:r>
              <a:rPr lang="en-US" sz="2000" dirty="0" smtClean="0"/>
              <a:t>penicillin </a:t>
            </a:r>
            <a:r>
              <a:rPr lang="en-US" sz="2000" dirty="0"/>
              <a:t>which has become the first antibiotic and has </a:t>
            </a:r>
            <a:r>
              <a:rPr lang="en-US" sz="2000" dirty="0" smtClean="0"/>
              <a:t>eventually led to treatments </a:t>
            </a:r>
            <a:r>
              <a:rPr lang="en-US" sz="2000" dirty="0"/>
              <a:t>for scarlet fever, cholera, tuberculosis, bubonic </a:t>
            </a:r>
            <a:r>
              <a:rPr lang="en-US" sz="2000" dirty="0" smtClean="0"/>
              <a:t>plague, </a:t>
            </a:r>
            <a:r>
              <a:rPr lang="en-US" sz="2000" dirty="0"/>
              <a:t>and other diseases. I, Alexander Fleming, will die of a heart attack as will many others. Chronic diseases involving the heart and respiratory systems will take their toll as people live longer. Cancer will also affect people all over the world</a:t>
            </a:r>
            <a:r>
              <a:rPr lang="en-US" sz="2000" dirty="0" smtClean="0"/>
              <a:t>.  </a:t>
            </a:r>
            <a:endParaRPr lang="en-US" sz="2000" dirty="0"/>
          </a:p>
        </p:txBody>
      </p:sp>
    </p:spTree>
    <p:extLst>
      <p:ext uri="{BB962C8B-B14F-4D97-AF65-F5344CB8AC3E}">
        <p14:creationId xmlns:p14="http://schemas.microsoft.com/office/powerpoint/2010/main" xmlns="" val="2496438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510209" y="457200"/>
            <a:ext cx="8024191" cy="4826962"/>
          </a:xfrm>
          <a:prstGeom prst="rect">
            <a:avLst/>
          </a:prstGeom>
        </p:spPr>
        <p:txBody>
          <a:bodyPr wrap="square">
            <a:spAutoFit/>
          </a:bodyPr>
          <a:lstStyle/>
          <a:p>
            <a:pPr>
              <a:lnSpc>
                <a:spcPct val="110000"/>
              </a:lnSpc>
            </a:pPr>
            <a:r>
              <a:rPr lang="en-US" sz="2000" b="1" dirty="0"/>
              <a:t>MEDICAL PRACTITIONER OF THE 2000s</a:t>
            </a:r>
            <a:endParaRPr lang="en-US" sz="2000" dirty="0"/>
          </a:p>
          <a:p>
            <a:pPr>
              <a:lnSpc>
                <a:spcPct val="110000"/>
              </a:lnSpc>
            </a:pPr>
            <a:r>
              <a:rPr lang="en-US" sz="2000" dirty="0"/>
              <a:t> </a:t>
            </a:r>
          </a:p>
          <a:p>
            <a:pPr>
              <a:lnSpc>
                <a:spcPct val="110000"/>
              </a:lnSpc>
            </a:pPr>
            <a:r>
              <a:rPr lang="en-US" sz="2000" dirty="0"/>
              <a:t>My name is </a:t>
            </a:r>
            <a:r>
              <a:rPr lang="en-US" sz="2000" b="1" dirty="0"/>
              <a:t>Dr. Douglas Lowy. </a:t>
            </a:r>
            <a:r>
              <a:rPr lang="en-US" sz="2000" dirty="0"/>
              <a:t>Our global life expectancy is about 67 years, though it is not uncommon for people in developed countries to live into their nineties. After studying art history, French and getting my </a:t>
            </a:r>
            <a:r>
              <a:rPr lang="en-US" sz="2000" dirty="0" smtClean="0"/>
              <a:t>medical </a:t>
            </a:r>
            <a:r>
              <a:rPr lang="en-US" sz="2000" dirty="0"/>
              <a:t>degree, I began a career in basic science research at the National Cancer Institute (NCI</a:t>
            </a:r>
            <a:r>
              <a:rPr lang="en-US" sz="2000" dirty="0" smtClean="0"/>
              <a:t>). My </a:t>
            </a:r>
            <a:r>
              <a:rPr lang="en-US" sz="2000" dirty="0"/>
              <a:t>work eventually led to two vaccines for cervical cancer</a:t>
            </a:r>
            <a:r>
              <a:rPr lang="en-US" sz="2000" dirty="0" smtClean="0"/>
              <a:t>.</a:t>
            </a:r>
          </a:p>
          <a:p>
            <a:pPr>
              <a:lnSpc>
                <a:spcPct val="110000"/>
              </a:lnSpc>
            </a:pPr>
            <a:r>
              <a:rPr lang="en-US" sz="2000" dirty="0" smtClean="0"/>
              <a:t>I </a:t>
            </a:r>
            <a:r>
              <a:rPr lang="en-US" sz="2000" dirty="0"/>
              <a:t>am familiar with the work of </a:t>
            </a:r>
            <a:r>
              <a:rPr lang="en-US" sz="2000" b="1" dirty="0"/>
              <a:t>Dr. Nora </a:t>
            </a:r>
            <a:r>
              <a:rPr lang="en-US" sz="2000" b="1" dirty="0" err="1"/>
              <a:t>Disis</a:t>
            </a:r>
            <a:r>
              <a:rPr lang="en-US" sz="2000" dirty="0"/>
              <a:t>, who is also working with cancer vaccines. All my work is federally funded through the NCI. As people are living longer, chronic diseases are the source of many health issues. Worldwide, the top health-related causes of death are heart disease and stroke, respiratory infections, pulmonary disease, diarrheal disease, and HIV/AIDS</a:t>
            </a:r>
            <a:r>
              <a:rPr lang="en-US" sz="2000" dirty="0" smtClean="0"/>
              <a:t>. Diabetes </a:t>
            </a:r>
            <a:r>
              <a:rPr lang="en-US" sz="2000" dirty="0"/>
              <a:t>is the ninth cause of death globally</a:t>
            </a:r>
            <a:r>
              <a:rPr lang="en-US" sz="2000" dirty="0" smtClean="0"/>
              <a:t>. More </a:t>
            </a:r>
            <a:r>
              <a:rPr lang="en-US" sz="2000" dirty="0"/>
              <a:t>health concerns are related to diet and access to healthy foods and clean water</a:t>
            </a:r>
            <a:r>
              <a:rPr lang="en-US" sz="2000" dirty="0" smtClean="0"/>
              <a:t>. </a:t>
            </a:r>
            <a:endParaRPr lang="en-US" sz="2000" dirty="0"/>
          </a:p>
        </p:txBody>
      </p:sp>
    </p:spTree>
    <p:extLst>
      <p:ext uri="{BB962C8B-B14F-4D97-AF65-F5344CB8AC3E}">
        <p14:creationId xmlns:p14="http://schemas.microsoft.com/office/powerpoint/2010/main" xmlns="" val="26618608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7070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 name="Content Placeholder 2"/>
          <p:cNvSpPr>
            <a:spLocks noGrp="1"/>
          </p:cNvSpPr>
          <p:nvPr>
            <p:ph idx="1"/>
          </p:nvPr>
        </p:nvSpPr>
        <p:spPr>
          <a:xfrm>
            <a:off x="457200" y="1493837"/>
            <a:ext cx="8001000" cy="4525963"/>
          </a:xfrm>
        </p:spPr>
        <p:txBody>
          <a:bodyPr>
            <a:normAutofit/>
          </a:bodyPr>
          <a:lstStyle/>
          <a:p>
            <a:pPr marL="0" indent="0" algn="ctr">
              <a:buNone/>
            </a:pPr>
            <a:endParaRPr lang="en-US" sz="6000" dirty="0" smtClean="0">
              <a:solidFill>
                <a:schemeClr val="bg1"/>
              </a:solidFill>
            </a:endParaRPr>
          </a:p>
          <a:p>
            <a:pPr marL="0" indent="0" algn="r">
              <a:buNone/>
            </a:pPr>
            <a:r>
              <a:rPr lang="en-US" sz="9600" dirty="0" smtClean="0">
                <a:solidFill>
                  <a:schemeClr val="bg1"/>
                </a:solidFill>
                <a:latin typeface="Arial"/>
                <a:cs typeface="Arial"/>
              </a:rPr>
              <a:t>The Scientists</a:t>
            </a:r>
            <a:endParaRPr lang="en-US" sz="9600" dirty="0">
              <a:solidFill>
                <a:schemeClr val="bg1"/>
              </a:solidFill>
              <a:latin typeface="Arial"/>
              <a:cs typeface="Arial"/>
            </a:endParaRPr>
          </a:p>
        </p:txBody>
      </p:sp>
      <p:sp>
        <p:nvSpPr>
          <p:cNvPr id="8" name="TextBox 7"/>
          <p:cNvSpPr txBox="1"/>
          <p:nvPr/>
        </p:nvSpPr>
        <p:spPr>
          <a:xfrm>
            <a:off x="228600" y="6321623"/>
            <a:ext cx="8077200" cy="307777"/>
          </a:xfrm>
          <a:prstGeom prst="rect">
            <a:avLst/>
          </a:prstGeom>
          <a:noFill/>
        </p:spPr>
        <p:txBody>
          <a:bodyPr wrap="square" rtlCol="0">
            <a:spAutoFit/>
          </a:bodyPr>
          <a:lstStyle/>
          <a:p>
            <a:r>
              <a:rPr lang="en-US" sz="1400" i="1" dirty="0" smtClean="0">
                <a:solidFill>
                  <a:schemeClr val="bg1"/>
                </a:solidFill>
                <a:latin typeface="Arial"/>
                <a:cs typeface="Arial"/>
              </a:rPr>
              <a:t>The Nature of Scientific Research</a:t>
            </a:r>
            <a:endParaRPr lang="en-US" sz="1400" i="1" dirty="0">
              <a:solidFill>
                <a:schemeClr val="bg1"/>
              </a:solidFill>
              <a:latin typeface="Arial"/>
              <a:cs typeface="Arial"/>
            </a:endParaRPr>
          </a:p>
        </p:txBody>
      </p:sp>
      <p:sp>
        <p:nvSpPr>
          <p:cNvPr id="9" name="TextBox 8"/>
          <p:cNvSpPr txBox="1"/>
          <p:nvPr/>
        </p:nvSpPr>
        <p:spPr>
          <a:xfrm>
            <a:off x="838200" y="6321623"/>
            <a:ext cx="8077200" cy="307777"/>
          </a:xfrm>
          <a:prstGeom prst="rect">
            <a:avLst/>
          </a:prstGeom>
          <a:noFill/>
        </p:spPr>
        <p:txBody>
          <a:bodyPr wrap="square" rtlCol="0">
            <a:spAutoFit/>
          </a:bodyPr>
          <a:lstStyle/>
          <a:p>
            <a:pPr algn="r"/>
            <a:r>
              <a:rPr lang="en-US" sz="1400" i="1" dirty="0" smtClean="0">
                <a:solidFill>
                  <a:schemeClr val="bg1"/>
                </a:solidFill>
                <a:latin typeface="Arial"/>
                <a:cs typeface="Arial"/>
              </a:rPr>
              <a:t>Northwest Association for Biomedical Research</a:t>
            </a:r>
            <a:endParaRPr lang="en-US" sz="1400" i="1" dirty="0">
              <a:solidFill>
                <a:schemeClr val="bg1"/>
              </a:solidFill>
              <a:latin typeface="Arial"/>
              <a:cs typeface="Arial"/>
            </a:endParaRPr>
          </a:p>
        </p:txBody>
      </p:sp>
      <p:sp>
        <p:nvSpPr>
          <p:cNvPr id="13" name="Title 1"/>
          <p:cNvSpPr>
            <a:spLocks noGrp="1"/>
          </p:cNvSpPr>
          <p:nvPr>
            <p:ph type="title"/>
          </p:nvPr>
        </p:nvSpPr>
        <p:spPr>
          <a:xfrm>
            <a:off x="457200" y="274638"/>
            <a:ext cx="8229600" cy="1143000"/>
          </a:xfrm>
        </p:spPr>
        <p:txBody>
          <a:bodyPr>
            <a:normAutofit fontScale="90000"/>
          </a:bodyPr>
          <a:lstStyle/>
          <a:p>
            <a:r>
              <a:rPr lang="en-US" b="1" dirty="0" smtClean="0">
                <a:solidFill>
                  <a:schemeClr val="bg1"/>
                </a:solidFill>
                <a:latin typeface="Arial"/>
                <a:cs typeface="Arial"/>
              </a:rPr>
              <a:t>Science through the Centuries</a:t>
            </a:r>
            <a:endParaRPr lang="en-US" b="1" i="1" dirty="0">
              <a:solidFill>
                <a:schemeClr val="bg1"/>
              </a:solidFill>
            </a:endParaRPr>
          </a:p>
        </p:txBody>
      </p:sp>
    </p:spTree>
    <p:extLst>
      <p:ext uri="{BB962C8B-B14F-4D97-AF65-F5344CB8AC3E}">
        <p14:creationId xmlns:p14="http://schemas.microsoft.com/office/powerpoint/2010/main" xmlns="" val="3854977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7070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title"/>
          </p:nvPr>
        </p:nvSpPr>
        <p:spPr/>
        <p:txBody>
          <a:bodyPr>
            <a:normAutofit fontScale="90000"/>
          </a:bodyPr>
          <a:lstStyle/>
          <a:p>
            <a:r>
              <a:rPr lang="en-US" b="1" dirty="0" smtClean="0">
                <a:solidFill>
                  <a:schemeClr val="bg1"/>
                </a:solidFill>
                <a:latin typeface="Arial"/>
                <a:cs typeface="Arial"/>
              </a:rPr>
              <a:t>Science through the Centuries</a:t>
            </a:r>
            <a:endParaRPr lang="en-US" b="1" dirty="0">
              <a:solidFill>
                <a:schemeClr val="bg1"/>
              </a:solidFill>
              <a:latin typeface="Arial"/>
              <a:cs typeface="Arial"/>
            </a:endParaRPr>
          </a:p>
        </p:txBody>
      </p:sp>
      <p:sp>
        <p:nvSpPr>
          <p:cNvPr id="3" name="Content Placeholder 2"/>
          <p:cNvSpPr>
            <a:spLocks noGrp="1"/>
          </p:cNvSpPr>
          <p:nvPr>
            <p:ph idx="1"/>
          </p:nvPr>
        </p:nvSpPr>
        <p:spPr>
          <a:xfrm>
            <a:off x="457200" y="1600200"/>
            <a:ext cx="7772400" cy="4525963"/>
          </a:xfrm>
        </p:spPr>
        <p:txBody>
          <a:bodyPr>
            <a:normAutofit/>
          </a:bodyPr>
          <a:lstStyle/>
          <a:p>
            <a:pPr marL="0" indent="0" algn="ctr">
              <a:buNone/>
            </a:pPr>
            <a:endParaRPr lang="en-US" sz="6000" dirty="0" smtClean="0">
              <a:solidFill>
                <a:schemeClr val="bg1"/>
              </a:solidFill>
            </a:endParaRPr>
          </a:p>
          <a:p>
            <a:pPr marL="0" indent="0" algn="r">
              <a:buNone/>
            </a:pPr>
            <a:r>
              <a:rPr lang="en-US" sz="9600" dirty="0" smtClean="0">
                <a:solidFill>
                  <a:schemeClr val="bg1"/>
                </a:solidFill>
                <a:latin typeface="Arial"/>
                <a:cs typeface="Arial"/>
              </a:rPr>
              <a:t>The 1700s</a:t>
            </a:r>
            <a:endParaRPr lang="en-US" sz="9600" dirty="0">
              <a:solidFill>
                <a:schemeClr val="bg1"/>
              </a:solidFill>
              <a:latin typeface="Arial"/>
              <a:cs typeface="Arial"/>
            </a:endParaRPr>
          </a:p>
        </p:txBody>
      </p:sp>
      <p:sp>
        <p:nvSpPr>
          <p:cNvPr id="4" name="TextBox 3"/>
          <p:cNvSpPr txBox="1"/>
          <p:nvPr/>
        </p:nvSpPr>
        <p:spPr>
          <a:xfrm>
            <a:off x="228600" y="6321623"/>
            <a:ext cx="8077200" cy="307777"/>
          </a:xfrm>
          <a:prstGeom prst="rect">
            <a:avLst/>
          </a:prstGeom>
          <a:noFill/>
        </p:spPr>
        <p:txBody>
          <a:bodyPr wrap="square" rtlCol="0">
            <a:spAutoFit/>
          </a:bodyPr>
          <a:lstStyle/>
          <a:p>
            <a:r>
              <a:rPr lang="en-US" sz="1400" i="1" dirty="0" smtClean="0">
                <a:solidFill>
                  <a:schemeClr val="bg1"/>
                </a:solidFill>
                <a:latin typeface="Arial"/>
                <a:cs typeface="Arial"/>
              </a:rPr>
              <a:t>The Nature of Scientific Research</a:t>
            </a:r>
            <a:endParaRPr lang="en-US" sz="1400" i="1" dirty="0">
              <a:solidFill>
                <a:schemeClr val="bg1"/>
              </a:solidFill>
              <a:latin typeface="Arial"/>
              <a:cs typeface="Arial"/>
            </a:endParaRPr>
          </a:p>
        </p:txBody>
      </p:sp>
      <p:sp>
        <p:nvSpPr>
          <p:cNvPr id="6" name="TextBox 5"/>
          <p:cNvSpPr txBox="1"/>
          <p:nvPr/>
        </p:nvSpPr>
        <p:spPr>
          <a:xfrm>
            <a:off x="838200" y="6321623"/>
            <a:ext cx="8077200" cy="307777"/>
          </a:xfrm>
          <a:prstGeom prst="rect">
            <a:avLst/>
          </a:prstGeom>
          <a:noFill/>
        </p:spPr>
        <p:txBody>
          <a:bodyPr wrap="square" rtlCol="0">
            <a:spAutoFit/>
          </a:bodyPr>
          <a:lstStyle/>
          <a:p>
            <a:pPr algn="r"/>
            <a:r>
              <a:rPr lang="en-US" sz="1400" i="1" dirty="0" smtClean="0">
                <a:solidFill>
                  <a:schemeClr val="bg1"/>
                </a:solidFill>
                <a:latin typeface="Arial"/>
                <a:cs typeface="Arial"/>
              </a:rPr>
              <a:t>Northwest Association for Biomedical Research</a:t>
            </a:r>
            <a:endParaRPr lang="en-US" sz="1400" i="1" dirty="0">
              <a:solidFill>
                <a:schemeClr val="bg1"/>
              </a:solidFill>
              <a:latin typeface="Arial"/>
              <a:cs typeface="Arial"/>
            </a:endParaRPr>
          </a:p>
        </p:txBody>
      </p:sp>
    </p:spTree>
    <p:extLst>
      <p:ext uri="{BB962C8B-B14F-4D97-AF65-F5344CB8AC3E}">
        <p14:creationId xmlns:p14="http://schemas.microsoft.com/office/powerpoint/2010/main" xmlns="" val="12411949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510209" y="457200"/>
            <a:ext cx="8100391" cy="3811299"/>
          </a:xfrm>
          <a:prstGeom prst="rect">
            <a:avLst/>
          </a:prstGeom>
        </p:spPr>
        <p:txBody>
          <a:bodyPr wrap="square">
            <a:spAutoFit/>
          </a:bodyPr>
          <a:lstStyle/>
          <a:p>
            <a:pPr>
              <a:lnSpc>
                <a:spcPct val="110000"/>
              </a:lnSpc>
            </a:pPr>
            <a:r>
              <a:rPr lang="en-US" sz="2000" b="1" dirty="0"/>
              <a:t>SCIENTIST OF THE 1700s</a:t>
            </a:r>
            <a:endParaRPr lang="en-US" sz="2000" dirty="0"/>
          </a:p>
          <a:p>
            <a:pPr>
              <a:lnSpc>
                <a:spcPct val="110000"/>
              </a:lnSpc>
            </a:pPr>
            <a:r>
              <a:rPr lang="en-US" sz="2000" b="1" dirty="0"/>
              <a:t> </a:t>
            </a:r>
            <a:endParaRPr lang="en-US" sz="2000" dirty="0"/>
          </a:p>
          <a:p>
            <a:pPr>
              <a:lnSpc>
                <a:spcPct val="110000"/>
              </a:lnSpc>
            </a:pPr>
            <a:r>
              <a:rPr lang="en-US" sz="2000" dirty="0"/>
              <a:t>My name is </a:t>
            </a:r>
            <a:r>
              <a:rPr lang="en-US" sz="2000" b="1" dirty="0"/>
              <a:t>Robert Hooke. </a:t>
            </a:r>
            <a:r>
              <a:rPr lang="en-US" sz="2000" dirty="0"/>
              <a:t>I was educated at home in England by my father, a churchman, and sent away to school at the age of 13. I am an old man now, but I’ve seen lots of scientific advancements. Our lens grinding techniques are now good enough to make two important research tools: telescopes and microscopes. U</a:t>
            </a:r>
            <a:r>
              <a:rPr lang="en-US" sz="2000" dirty="0" smtClean="0"/>
              <a:t>sing </a:t>
            </a:r>
            <a:r>
              <a:rPr lang="en-US" sz="2000" dirty="0"/>
              <a:t>a microscope, I was able to see very small things such as plant “cells.” The public doesn’t always understand my work, </a:t>
            </a:r>
            <a:r>
              <a:rPr lang="en-US" sz="2000" dirty="0" smtClean="0"/>
              <a:t>though, </a:t>
            </a:r>
            <a:r>
              <a:rPr lang="en-US" sz="2000" dirty="0"/>
              <a:t>and I have been publicly ridiculed for spending so much money on microscopes just to see “mites in cheese.” I think this is important work that may change science and medicine!</a:t>
            </a:r>
          </a:p>
        </p:txBody>
      </p:sp>
    </p:spTree>
    <p:extLst>
      <p:ext uri="{BB962C8B-B14F-4D97-AF65-F5344CB8AC3E}">
        <p14:creationId xmlns:p14="http://schemas.microsoft.com/office/powerpoint/2010/main" xmlns="" val="42145583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510209" y="457200"/>
            <a:ext cx="7947991" cy="4826962"/>
          </a:xfrm>
          <a:prstGeom prst="rect">
            <a:avLst/>
          </a:prstGeom>
        </p:spPr>
        <p:txBody>
          <a:bodyPr wrap="square">
            <a:spAutoFit/>
          </a:bodyPr>
          <a:lstStyle/>
          <a:p>
            <a:pPr>
              <a:lnSpc>
                <a:spcPct val="110000"/>
              </a:lnSpc>
            </a:pPr>
            <a:r>
              <a:rPr lang="en-US" sz="2000" b="1" dirty="0"/>
              <a:t>SCIENTIST OF THE 1800s</a:t>
            </a:r>
            <a:endParaRPr lang="en-US" sz="2000" dirty="0"/>
          </a:p>
          <a:p>
            <a:pPr>
              <a:lnSpc>
                <a:spcPct val="110000"/>
              </a:lnSpc>
            </a:pPr>
            <a:r>
              <a:rPr lang="en-US" sz="2000" b="1" dirty="0"/>
              <a:t> </a:t>
            </a:r>
            <a:endParaRPr lang="en-US" sz="2000" dirty="0"/>
          </a:p>
          <a:p>
            <a:pPr>
              <a:lnSpc>
                <a:spcPct val="110000"/>
              </a:lnSpc>
            </a:pPr>
            <a:r>
              <a:rPr lang="en-US" sz="2000" dirty="0"/>
              <a:t>My name is </a:t>
            </a:r>
            <a:r>
              <a:rPr lang="en-US" sz="2000" b="1" dirty="0"/>
              <a:t>Louis Pasteur</a:t>
            </a:r>
            <a:r>
              <a:rPr lang="en-US" sz="2000" dirty="0"/>
              <a:t> and I am the son of a French tanner. My wife and I had five children, but three of them died of typhoid. After </a:t>
            </a:r>
            <a:r>
              <a:rPr lang="en-US" sz="2000" dirty="0" smtClean="0"/>
              <a:t>that </a:t>
            </a:r>
            <a:r>
              <a:rPr lang="en-US" sz="2000" dirty="0"/>
              <a:t>heartache, I have dedicated my life to curing disease, and I would like to thank my university, which often gave me financial support </a:t>
            </a:r>
            <a:r>
              <a:rPr lang="en-US" sz="2000" dirty="0" smtClean="0"/>
              <a:t>for my studies. Many </a:t>
            </a:r>
            <a:r>
              <a:rPr lang="en-US" sz="2000" dirty="0"/>
              <a:t>people still think that disease is caused by bad air, but I have proven that disease is caused by microscopic organisms. I’m calling them “germs.” I think these germs are also responsible for spoiling milk and beer. I’m now working on a </a:t>
            </a:r>
            <a:r>
              <a:rPr lang="en-US" sz="2000" i="1" dirty="0"/>
              <a:t>vaccination</a:t>
            </a:r>
            <a:r>
              <a:rPr lang="en-US" sz="2000" dirty="0"/>
              <a:t> for rabies and for anthrax, which kill many domestic animals. Without microscopes and people like </a:t>
            </a:r>
            <a:r>
              <a:rPr lang="en-US" sz="2000" b="1" dirty="0"/>
              <a:t>Robert Hooke</a:t>
            </a:r>
            <a:r>
              <a:rPr lang="en-US" sz="2000" dirty="0"/>
              <a:t> who pioneered them, I wouldn’t be able to do this work.</a:t>
            </a:r>
          </a:p>
          <a:p>
            <a:pPr>
              <a:lnSpc>
                <a:spcPct val="110000"/>
              </a:lnSpc>
            </a:pPr>
            <a:r>
              <a:rPr lang="en-US" sz="2000" dirty="0"/>
              <a:t> </a:t>
            </a:r>
          </a:p>
          <a:p>
            <a:pPr>
              <a:lnSpc>
                <a:spcPct val="110000"/>
              </a:lnSpc>
            </a:pPr>
            <a:r>
              <a:rPr lang="en-US" sz="2000" dirty="0" smtClean="0"/>
              <a:t>[</a:t>
            </a:r>
            <a:r>
              <a:rPr lang="en-US" sz="2000" b="1" dirty="0" smtClean="0"/>
              <a:t>Note: </a:t>
            </a:r>
            <a:r>
              <a:rPr lang="en-US" sz="2000" dirty="0" smtClean="0"/>
              <a:t>The </a:t>
            </a:r>
            <a:r>
              <a:rPr lang="en-US" sz="2000" dirty="0"/>
              <a:t>process of pasteurizing milk is named after Louis </a:t>
            </a:r>
            <a:r>
              <a:rPr lang="en-US" sz="2000" dirty="0" smtClean="0"/>
              <a:t>Pasteur.]</a:t>
            </a:r>
            <a:endParaRPr lang="en-US" sz="2000" dirty="0"/>
          </a:p>
        </p:txBody>
      </p:sp>
    </p:spTree>
    <p:extLst>
      <p:ext uri="{BB962C8B-B14F-4D97-AF65-F5344CB8AC3E}">
        <p14:creationId xmlns:p14="http://schemas.microsoft.com/office/powerpoint/2010/main" xmlns="" val="32829775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510209" y="457200"/>
            <a:ext cx="8100391" cy="4149853"/>
          </a:xfrm>
          <a:prstGeom prst="rect">
            <a:avLst/>
          </a:prstGeom>
        </p:spPr>
        <p:txBody>
          <a:bodyPr wrap="square">
            <a:spAutoFit/>
          </a:bodyPr>
          <a:lstStyle/>
          <a:p>
            <a:pPr>
              <a:lnSpc>
                <a:spcPct val="110000"/>
              </a:lnSpc>
            </a:pPr>
            <a:r>
              <a:rPr lang="en-US" sz="2000" b="1" dirty="0"/>
              <a:t>SCIENTIST OF THE 1900s</a:t>
            </a:r>
            <a:endParaRPr lang="en-US" sz="2000" dirty="0"/>
          </a:p>
          <a:p>
            <a:pPr>
              <a:lnSpc>
                <a:spcPct val="110000"/>
              </a:lnSpc>
            </a:pPr>
            <a:r>
              <a:rPr lang="en-US" sz="2000" b="1" dirty="0"/>
              <a:t> </a:t>
            </a:r>
            <a:endParaRPr lang="en-US" sz="2000" dirty="0"/>
          </a:p>
          <a:p>
            <a:pPr>
              <a:lnSpc>
                <a:spcPct val="110000"/>
              </a:lnSpc>
            </a:pPr>
            <a:r>
              <a:rPr lang="en-US" sz="2000" dirty="0"/>
              <a:t>My name is </a:t>
            </a:r>
            <a:r>
              <a:rPr lang="en-US" sz="2000" b="1" dirty="0"/>
              <a:t>Jonas Salk</a:t>
            </a:r>
            <a:r>
              <a:rPr lang="en-US" sz="2000" dirty="0"/>
              <a:t> and I was born to immigrants who were determined </a:t>
            </a:r>
            <a:r>
              <a:rPr lang="en-US" sz="2000" dirty="0" smtClean="0"/>
              <a:t>that I would have </a:t>
            </a:r>
            <a:r>
              <a:rPr lang="en-US" sz="2000" dirty="0"/>
              <a:t>a good education</a:t>
            </a:r>
            <a:r>
              <a:rPr lang="en-US" sz="2000" dirty="0" smtClean="0"/>
              <a:t>. I </a:t>
            </a:r>
            <a:r>
              <a:rPr lang="en-US" sz="2000" dirty="0"/>
              <a:t>went to public schools and was the first in my family to go to college. I attended a college in New York for students from working class, immigrant families, then on to medical school</a:t>
            </a:r>
            <a:r>
              <a:rPr lang="en-US" sz="2000" dirty="0" smtClean="0"/>
              <a:t>. During </a:t>
            </a:r>
            <a:r>
              <a:rPr lang="en-US" sz="2000" dirty="0"/>
              <a:t>work on a project funded by a foundation </a:t>
            </a:r>
            <a:r>
              <a:rPr lang="en-US" sz="2000" dirty="0" smtClean="0"/>
              <a:t>(known </a:t>
            </a:r>
            <a:r>
              <a:rPr lang="en-US" sz="2000" dirty="0"/>
              <a:t>as the March of Dimes), my research team and I developed the first effective vaccine against polio</a:t>
            </a:r>
            <a:r>
              <a:rPr lang="en-US" sz="2000" dirty="0" smtClean="0"/>
              <a:t>. Other </a:t>
            </a:r>
            <a:r>
              <a:rPr lang="en-US" sz="2000" dirty="0"/>
              <a:t>researchers developed vaccines for small pox, measles, mumps, rubella, and many other diseases reducing deaths and disfigurement </a:t>
            </a:r>
            <a:r>
              <a:rPr lang="en-US" sz="2000" dirty="0" smtClean="0"/>
              <a:t>drastically </a:t>
            </a:r>
            <a:r>
              <a:rPr lang="en-US" sz="2000" dirty="0"/>
              <a:t>during this time period</a:t>
            </a:r>
            <a:r>
              <a:rPr lang="en-US" sz="2000" dirty="0" smtClean="0"/>
              <a:t>. We </a:t>
            </a:r>
            <a:r>
              <a:rPr lang="en-US" sz="2000" dirty="0"/>
              <a:t>are all building on the early vaccine work </a:t>
            </a:r>
            <a:r>
              <a:rPr lang="en-US" sz="2000" dirty="0" smtClean="0"/>
              <a:t>of </a:t>
            </a:r>
            <a:r>
              <a:rPr lang="en-US" sz="2000" b="1" dirty="0"/>
              <a:t>Louis Pasteur </a:t>
            </a:r>
            <a:r>
              <a:rPr lang="en-US" sz="2000" dirty="0"/>
              <a:t>and others</a:t>
            </a:r>
            <a:r>
              <a:rPr lang="en-US" sz="2000" dirty="0" smtClean="0"/>
              <a:t>. </a:t>
            </a:r>
            <a:endParaRPr lang="en-US" sz="2000" dirty="0"/>
          </a:p>
        </p:txBody>
      </p:sp>
    </p:spTree>
    <p:extLst>
      <p:ext uri="{BB962C8B-B14F-4D97-AF65-F5344CB8AC3E}">
        <p14:creationId xmlns:p14="http://schemas.microsoft.com/office/powerpoint/2010/main" xmlns="" val="22134684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510209" y="457200"/>
            <a:ext cx="7871791" cy="3472745"/>
          </a:xfrm>
          <a:prstGeom prst="rect">
            <a:avLst/>
          </a:prstGeom>
        </p:spPr>
        <p:txBody>
          <a:bodyPr wrap="square">
            <a:spAutoFit/>
          </a:bodyPr>
          <a:lstStyle/>
          <a:p>
            <a:pPr>
              <a:lnSpc>
                <a:spcPct val="110000"/>
              </a:lnSpc>
            </a:pPr>
            <a:r>
              <a:rPr lang="en-US" sz="2000" b="1" dirty="0"/>
              <a:t>SCIENTIST OF THE 2000s</a:t>
            </a:r>
            <a:endParaRPr lang="en-US" sz="2000" dirty="0"/>
          </a:p>
          <a:p>
            <a:pPr>
              <a:lnSpc>
                <a:spcPct val="110000"/>
              </a:lnSpc>
            </a:pPr>
            <a:r>
              <a:rPr lang="en-US" sz="2000" dirty="0"/>
              <a:t> </a:t>
            </a:r>
          </a:p>
          <a:p>
            <a:pPr>
              <a:lnSpc>
                <a:spcPct val="110000"/>
              </a:lnSpc>
            </a:pPr>
            <a:r>
              <a:rPr lang="en-US" sz="2000" dirty="0"/>
              <a:t>My name is </a:t>
            </a:r>
            <a:r>
              <a:rPr lang="en-US" sz="2000" b="1" dirty="0"/>
              <a:t>Dr. Nora </a:t>
            </a:r>
            <a:r>
              <a:rPr lang="en-US" sz="2000" b="1" dirty="0" err="1"/>
              <a:t>Disis</a:t>
            </a:r>
            <a:r>
              <a:rPr lang="en-US" sz="2000" dirty="0"/>
              <a:t> and I am a medical doctor and researcher interested in women’s health, specifically breast and ovarian cancer</a:t>
            </a:r>
            <a:r>
              <a:rPr lang="en-US" sz="2000" dirty="0" smtClean="0"/>
              <a:t>. </a:t>
            </a:r>
          </a:p>
          <a:p>
            <a:pPr>
              <a:lnSpc>
                <a:spcPct val="110000"/>
              </a:lnSpc>
            </a:pPr>
            <a:r>
              <a:rPr lang="en-US" sz="2000" dirty="0" smtClean="0"/>
              <a:t>I </a:t>
            </a:r>
            <a:r>
              <a:rPr lang="en-US" sz="2000" dirty="0"/>
              <a:t>discovered a tumor antigen which led me to develop cancer vaccines</a:t>
            </a:r>
            <a:r>
              <a:rPr lang="en-US" sz="2000" dirty="0" smtClean="0"/>
              <a:t>. </a:t>
            </a:r>
          </a:p>
          <a:p>
            <a:pPr>
              <a:lnSpc>
                <a:spcPct val="110000"/>
              </a:lnSpc>
            </a:pPr>
            <a:r>
              <a:rPr lang="en-US" sz="2000" dirty="0" smtClean="0"/>
              <a:t>In </a:t>
            </a:r>
            <a:r>
              <a:rPr lang="en-US" sz="2000" dirty="0"/>
              <a:t>the past, vaccines made by famous researchers like </a:t>
            </a:r>
            <a:r>
              <a:rPr lang="en-US" sz="2000" b="1" dirty="0"/>
              <a:t>Jonas Salk </a:t>
            </a:r>
            <a:r>
              <a:rPr lang="en-US" sz="2000" dirty="0"/>
              <a:t>(1900s)</a:t>
            </a:r>
            <a:r>
              <a:rPr lang="en-US" sz="2000" b="1" dirty="0"/>
              <a:t> </a:t>
            </a:r>
            <a:r>
              <a:rPr lang="en-US" sz="2000" dirty="0"/>
              <a:t>fought </a:t>
            </a:r>
            <a:r>
              <a:rPr lang="en-US" sz="2000" dirty="0" smtClean="0"/>
              <a:t>infectious </a:t>
            </a:r>
            <a:r>
              <a:rPr lang="en-US" sz="2000" dirty="0"/>
              <a:t>diseases like </a:t>
            </a:r>
            <a:r>
              <a:rPr lang="en-US" sz="2000" dirty="0" smtClean="0"/>
              <a:t>smallpox </a:t>
            </a:r>
            <a:r>
              <a:rPr lang="en-US" sz="2000" dirty="0"/>
              <a:t>and polio, so my work using vaccines against cancer is pretty new! I work with the Tumor Vaccine Group in Seattle and rely on </a:t>
            </a:r>
            <a:r>
              <a:rPr lang="en-US" sz="2000" dirty="0" smtClean="0"/>
              <a:t>research </a:t>
            </a:r>
            <a:r>
              <a:rPr lang="en-US" sz="2000" dirty="0"/>
              <a:t>grants from the U.S. government along with many other places to fund my work.</a:t>
            </a:r>
          </a:p>
        </p:txBody>
      </p:sp>
    </p:spTree>
    <p:extLst>
      <p:ext uri="{BB962C8B-B14F-4D97-AF65-F5344CB8AC3E}">
        <p14:creationId xmlns:p14="http://schemas.microsoft.com/office/powerpoint/2010/main" xmlns="" val="39573573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7070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title"/>
          </p:nvPr>
        </p:nvSpPr>
        <p:spPr/>
        <p:txBody>
          <a:bodyPr>
            <a:normAutofit fontScale="90000"/>
          </a:bodyPr>
          <a:lstStyle/>
          <a:p>
            <a:r>
              <a:rPr lang="en-US" b="1" dirty="0" smtClean="0">
                <a:solidFill>
                  <a:schemeClr val="bg1"/>
                </a:solidFill>
                <a:latin typeface="Arial"/>
                <a:cs typeface="Arial"/>
              </a:rPr>
              <a:t>Science through the Centuries</a:t>
            </a:r>
            <a:endParaRPr lang="en-US" b="1" i="1" dirty="0">
              <a:solidFill>
                <a:schemeClr val="bg1"/>
              </a:solidFill>
            </a:endParaRPr>
          </a:p>
        </p:txBody>
      </p:sp>
      <p:sp>
        <p:nvSpPr>
          <p:cNvPr id="3" name="Content Placeholder 2"/>
          <p:cNvSpPr>
            <a:spLocks noGrp="1"/>
          </p:cNvSpPr>
          <p:nvPr>
            <p:ph idx="1"/>
          </p:nvPr>
        </p:nvSpPr>
        <p:spPr>
          <a:xfrm>
            <a:off x="533400" y="1954014"/>
            <a:ext cx="7924800" cy="4525963"/>
          </a:xfrm>
        </p:spPr>
        <p:txBody>
          <a:bodyPr>
            <a:normAutofit/>
          </a:bodyPr>
          <a:lstStyle/>
          <a:p>
            <a:pPr marL="0" indent="0" algn="r">
              <a:buNone/>
            </a:pPr>
            <a:r>
              <a:rPr lang="en-US" sz="9600" dirty="0" smtClean="0">
                <a:solidFill>
                  <a:schemeClr val="bg1"/>
                </a:solidFill>
                <a:latin typeface="Arial"/>
                <a:cs typeface="Arial"/>
              </a:rPr>
              <a:t>The People </a:t>
            </a:r>
          </a:p>
          <a:p>
            <a:pPr marL="0" indent="0" algn="r">
              <a:buNone/>
            </a:pPr>
            <a:r>
              <a:rPr lang="en-US" sz="9600" dirty="0" smtClean="0">
                <a:solidFill>
                  <a:schemeClr val="bg1"/>
                </a:solidFill>
                <a:latin typeface="Arial"/>
                <a:cs typeface="Arial"/>
              </a:rPr>
              <a:t>with Diabetes</a:t>
            </a:r>
            <a:endParaRPr lang="en-US" sz="9600" dirty="0">
              <a:solidFill>
                <a:schemeClr val="bg1"/>
              </a:solidFill>
              <a:latin typeface="Arial"/>
              <a:cs typeface="Arial"/>
            </a:endParaRPr>
          </a:p>
        </p:txBody>
      </p:sp>
      <p:sp>
        <p:nvSpPr>
          <p:cNvPr id="6" name="TextBox 5"/>
          <p:cNvSpPr txBox="1"/>
          <p:nvPr/>
        </p:nvSpPr>
        <p:spPr>
          <a:xfrm>
            <a:off x="228600" y="6321623"/>
            <a:ext cx="8077200" cy="307777"/>
          </a:xfrm>
          <a:prstGeom prst="rect">
            <a:avLst/>
          </a:prstGeom>
          <a:noFill/>
        </p:spPr>
        <p:txBody>
          <a:bodyPr wrap="square" rtlCol="0">
            <a:spAutoFit/>
          </a:bodyPr>
          <a:lstStyle/>
          <a:p>
            <a:r>
              <a:rPr lang="en-US" sz="1400" i="1" dirty="0" smtClean="0">
                <a:solidFill>
                  <a:schemeClr val="bg1"/>
                </a:solidFill>
                <a:latin typeface="Arial"/>
                <a:cs typeface="Arial"/>
              </a:rPr>
              <a:t>The Nature of Scientific Research</a:t>
            </a:r>
            <a:endParaRPr lang="en-US" sz="1400" i="1" dirty="0">
              <a:solidFill>
                <a:schemeClr val="bg1"/>
              </a:solidFill>
              <a:latin typeface="Arial"/>
              <a:cs typeface="Arial"/>
            </a:endParaRPr>
          </a:p>
        </p:txBody>
      </p:sp>
      <p:sp>
        <p:nvSpPr>
          <p:cNvPr id="7" name="TextBox 6"/>
          <p:cNvSpPr txBox="1"/>
          <p:nvPr/>
        </p:nvSpPr>
        <p:spPr>
          <a:xfrm>
            <a:off x="838200" y="6321623"/>
            <a:ext cx="8077200" cy="307777"/>
          </a:xfrm>
          <a:prstGeom prst="rect">
            <a:avLst/>
          </a:prstGeom>
          <a:noFill/>
        </p:spPr>
        <p:txBody>
          <a:bodyPr wrap="square" rtlCol="0">
            <a:spAutoFit/>
          </a:bodyPr>
          <a:lstStyle/>
          <a:p>
            <a:pPr algn="r"/>
            <a:r>
              <a:rPr lang="en-US" sz="1400" i="1" dirty="0" smtClean="0">
                <a:solidFill>
                  <a:schemeClr val="bg1"/>
                </a:solidFill>
                <a:latin typeface="Arial"/>
                <a:cs typeface="Arial"/>
              </a:rPr>
              <a:t>Northwest Association for Biomedical Research</a:t>
            </a:r>
            <a:endParaRPr lang="en-US" sz="1400" i="1" dirty="0">
              <a:solidFill>
                <a:schemeClr val="bg1"/>
              </a:solidFill>
              <a:latin typeface="Arial"/>
              <a:cs typeface="Arial"/>
            </a:endParaRPr>
          </a:p>
        </p:txBody>
      </p:sp>
    </p:spTree>
    <p:extLst>
      <p:ext uri="{BB962C8B-B14F-4D97-AF65-F5344CB8AC3E}">
        <p14:creationId xmlns:p14="http://schemas.microsoft.com/office/powerpoint/2010/main" xmlns="" val="42536663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510209" y="457200"/>
            <a:ext cx="8024191" cy="3811299"/>
          </a:xfrm>
          <a:prstGeom prst="rect">
            <a:avLst/>
          </a:prstGeom>
        </p:spPr>
        <p:txBody>
          <a:bodyPr wrap="square">
            <a:spAutoFit/>
          </a:bodyPr>
          <a:lstStyle/>
          <a:p>
            <a:pPr>
              <a:lnSpc>
                <a:spcPct val="110000"/>
              </a:lnSpc>
            </a:pPr>
            <a:r>
              <a:rPr lang="en-US" sz="2000" b="1" dirty="0"/>
              <a:t>PERSON WITH DIABETES IN THE 1700s</a:t>
            </a:r>
            <a:endParaRPr lang="en-US" sz="2000" dirty="0"/>
          </a:p>
          <a:p>
            <a:pPr>
              <a:lnSpc>
                <a:spcPct val="110000"/>
              </a:lnSpc>
            </a:pPr>
            <a:r>
              <a:rPr lang="en-US" sz="2000" b="1" dirty="0"/>
              <a:t> </a:t>
            </a:r>
            <a:endParaRPr lang="en-US" sz="2000" dirty="0"/>
          </a:p>
          <a:p>
            <a:pPr>
              <a:lnSpc>
                <a:spcPct val="110000"/>
              </a:lnSpc>
            </a:pPr>
            <a:r>
              <a:rPr lang="en-US" sz="2000" dirty="0"/>
              <a:t>My name is </a:t>
            </a:r>
            <a:r>
              <a:rPr lang="en-US" sz="2000" b="1" dirty="0"/>
              <a:t>Elizabeth Snell</a:t>
            </a:r>
            <a:r>
              <a:rPr lang="en-US" sz="2000" dirty="0"/>
              <a:t> and I am 27 years old</a:t>
            </a:r>
            <a:r>
              <a:rPr lang="en-US" sz="2000" dirty="0" smtClean="0"/>
              <a:t>. My </a:t>
            </a:r>
            <a:r>
              <a:rPr lang="en-US" sz="2000" dirty="0"/>
              <a:t>husband is a farmer. I’ve had </a:t>
            </a:r>
            <a:r>
              <a:rPr lang="en-US" sz="2000" dirty="0" smtClean="0"/>
              <a:t>eight </a:t>
            </a:r>
            <a:r>
              <a:rPr lang="en-US" sz="2000" dirty="0"/>
              <a:t>children, though only </a:t>
            </a:r>
            <a:r>
              <a:rPr lang="en-US" sz="2000" dirty="0" smtClean="0"/>
              <a:t>four </a:t>
            </a:r>
            <a:r>
              <a:rPr lang="en-US" sz="2000" dirty="0"/>
              <a:t>are living now – </a:t>
            </a:r>
            <a:r>
              <a:rPr lang="en-US" sz="2000" dirty="0" smtClean="0"/>
              <a:t>one </a:t>
            </a:r>
            <a:r>
              <a:rPr lang="en-US" sz="2000" dirty="0"/>
              <a:t>boy and </a:t>
            </a:r>
            <a:r>
              <a:rPr lang="en-US" sz="2000" dirty="0" smtClean="0"/>
              <a:t>three </a:t>
            </a:r>
            <a:r>
              <a:rPr lang="en-US" sz="2000" dirty="0"/>
              <a:t>girls</a:t>
            </a:r>
            <a:r>
              <a:rPr lang="en-US" sz="2000" dirty="0" smtClean="0"/>
              <a:t>. One </a:t>
            </a:r>
            <a:r>
              <a:rPr lang="en-US" sz="2000" dirty="0"/>
              <a:t>baby died before </a:t>
            </a:r>
            <a:r>
              <a:rPr lang="en-US" sz="2000" dirty="0" smtClean="0"/>
              <a:t>he </a:t>
            </a:r>
            <a:r>
              <a:rPr lang="en-US" sz="2000" dirty="0"/>
              <a:t>was </a:t>
            </a:r>
            <a:r>
              <a:rPr lang="en-US" sz="2000" dirty="0" smtClean="0"/>
              <a:t>a </a:t>
            </a:r>
            <a:r>
              <a:rPr lang="en-US" sz="2000" dirty="0"/>
              <a:t>week old, and I lost two children to smallpox when it spread through our village this year. My second </a:t>
            </a:r>
            <a:r>
              <a:rPr lang="en-US" sz="2000" dirty="0" smtClean="0"/>
              <a:t>son, </a:t>
            </a:r>
            <a:r>
              <a:rPr lang="en-US" sz="2000" dirty="0"/>
              <a:t>though, that was the strangest thing</a:t>
            </a:r>
            <a:r>
              <a:rPr lang="en-US" sz="2000" dirty="0" smtClean="0"/>
              <a:t>. William </a:t>
            </a:r>
            <a:r>
              <a:rPr lang="en-US" sz="2000" dirty="0"/>
              <a:t>was always hungry and we could hardly get enough food to feed him, but he stayed so skinny</a:t>
            </a:r>
            <a:r>
              <a:rPr lang="en-US" sz="2000" dirty="0" smtClean="0"/>
              <a:t>. He </a:t>
            </a:r>
            <a:r>
              <a:rPr lang="en-US" sz="2000" dirty="0"/>
              <a:t>complained all the time of being tired and one day couldn’t get out of bed. Maybe his body had too much black bile, I don’t know</a:t>
            </a:r>
            <a:r>
              <a:rPr lang="en-US" sz="2000" dirty="0" smtClean="0"/>
              <a:t>. One </a:t>
            </a:r>
            <a:r>
              <a:rPr lang="en-US" sz="2000" dirty="0"/>
              <a:t>evening we couldn’t wake him up and by morning he was gone.</a:t>
            </a:r>
          </a:p>
        </p:txBody>
      </p:sp>
    </p:spTree>
    <p:extLst>
      <p:ext uri="{BB962C8B-B14F-4D97-AF65-F5344CB8AC3E}">
        <p14:creationId xmlns:p14="http://schemas.microsoft.com/office/powerpoint/2010/main" xmlns="" val="14542149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510209" y="457200"/>
            <a:ext cx="8305800" cy="3472745"/>
          </a:xfrm>
          <a:prstGeom prst="rect">
            <a:avLst/>
          </a:prstGeom>
        </p:spPr>
        <p:txBody>
          <a:bodyPr wrap="square">
            <a:spAutoFit/>
          </a:bodyPr>
          <a:lstStyle/>
          <a:p>
            <a:pPr>
              <a:lnSpc>
                <a:spcPct val="110000"/>
              </a:lnSpc>
            </a:pPr>
            <a:r>
              <a:rPr lang="en-US" sz="2000" b="1" dirty="0"/>
              <a:t>PERSON WITH DIABETES IN THE 1800s</a:t>
            </a:r>
            <a:endParaRPr lang="en-US" sz="2000" dirty="0"/>
          </a:p>
          <a:p>
            <a:pPr>
              <a:lnSpc>
                <a:spcPct val="110000"/>
              </a:lnSpc>
            </a:pPr>
            <a:r>
              <a:rPr lang="en-US" sz="2000" b="1" dirty="0"/>
              <a:t> </a:t>
            </a:r>
            <a:endParaRPr lang="en-US" sz="2000" dirty="0"/>
          </a:p>
          <a:p>
            <a:pPr>
              <a:lnSpc>
                <a:spcPct val="110000"/>
              </a:lnSpc>
            </a:pPr>
            <a:r>
              <a:rPr lang="en-US" sz="2000" dirty="0"/>
              <a:t>Hello, I am </a:t>
            </a:r>
            <a:r>
              <a:rPr lang="en-US" sz="2000" b="1" dirty="0"/>
              <a:t>Mary Roberts</a:t>
            </a:r>
            <a:r>
              <a:rPr lang="en-US" sz="2000" dirty="0"/>
              <a:t> and I am 14 years old</a:t>
            </a:r>
            <a:r>
              <a:rPr lang="en-US" sz="2000" dirty="0" smtClean="0"/>
              <a:t>. My </a:t>
            </a:r>
            <a:r>
              <a:rPr lang="en-US" sz="2000" dirty="0"/>
              <a:t>father is a banker</a:t>
            </a:r>
            <a:r>
              <a:rPr lang="en-US" sz="2000" dirty="0" smtClean="0"/>
              <a:t>. My </a:t>
            </a:r>
            <a:r>
              <a:rPr lang="en-US" sz="2000" dirty="0"/>
              <a:t>mother mostly entertains, but lately she hasn’t even been doing that</a:t>
            </a:r>
            <a:r>
              <a:rPr lang="en-US" sz="2000" dirty="0" smtClean="0"/>
              <a:t>. That’s </a:t>
            </a:r>
            <a:r>
              <a:rPr lang="en-US" sz="2000" dirty="0"/>
              <a:t>because my </a:t>
            </a:r>
            <a:r>
              <a:rPr lang="en-US" sz="2000" dirty="0" smtClean="0"/>
              <a:t>eight year old sister </a:t>
            </a:r>
            <a:r>
              <a:rPr lang="en-US" sz="2000" dirty="0"/>
              <a:t>got sick. The doctor came a couple of months ago and he said she has the diabetes</a:t>
            </a:r>
            <a:r>
              <a:rPr lang="en-US" sz="2000" dirty="0" smtClean="0"/>
              <a:t>. Since </a:t>
            </a:r>
            <a:r>
              <a:rPr lang="en-US" sz="2000" dirty="0"/>
              <a:t>then, they have tried giving her opium and bleeding her with leeches. Now, the doctor won’t let my mother feed her hardly anything – just some broth and black coffee</a:t>
            </a:r>
            <a:r>
              <a:rPr lang="en-US" sz="2000" dirty="0" smtClean="0"/>
              <a:t>. I’m </a:t>
            </a:r>
            <a:r>
              <a:rPr lang="en-US" sz="2000" dirty="0"/>
              <a:t>not allowed to go in her room any more but I peeked in this morning</a:t>
            </a:r>
            <a:r>
              <a:rPr lang="en-US" sz="2000" dirty="0" smtClean="0"/>
              <a:t>. She </a:t>
            </a:r>
            <a:r>
              <a:rPr lang="en-US" sz="2000" dirty="0"/>
              <a:t>doesn’t look good</a:t>
            </a:r>
            <a:r>
              <a:rPr lang="en-US" sz="2000" dirty="0" smtClean="0"/>
              <a:t>! Her </a:t>
            </a:r>
            <a:r>
              <a:rPr lang="en-US" sz="2000" dirty="0"/>
              <a:t>eyes are closed and she is real skinny.</a:t>
            </a:r>
          </a:p>
        </p:txBody>
      </p:sp>
    </p:spTree>
    <p:extLst>
      <p:ext uri="{BB962C8B-B14F-4D97-AF65-F5344CB8AC3E}">
        <p14:creationId xmlns:p14="http://schemas.microsoft.com/office/powerpoint/2010/main" xmlns="" val="36408029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510209" y="457200"/>
            <a:ext cx="8305800" cy="4149853"/>
          </a:xfrm>
          <a:prstGeom prst="rect">
            <a:avLst/>
          </a:prstGeom>
        </p:spPr>
        <p:txBody>
          <a:bodyPr wrap="square">
            <a:spAutoFit/>
          </a:bodyPr>
          <a:lstStyle/>
          <a:p>
            <a:pPr>
              <a:lnSpc>
                <a:spcPct val="110000"/>
              </a:lnSpc>
            </a:pPr>
            <a:r>
              <a:rPr lang="en-US" sz="2000" b="1" dirty="0"/>
              <a:t>PERSON WITH DIABETES IN THE 1900s</a:t>
            </a:r>
            <a:endParaRPr lang="en-US" sz="2000" dirty="0"/>
          </a:p>
          <a:p>
            <a:pPr>
              <a:lnSpc>
                <a:spcPct val="110000"/>
              </a:lnSpc>
            </a:pPr>
            <a:r>
              <a:rPr lang="en-US" sz="2000" dirty="0"/>
              <a:t> </a:t>
            </a:r>
          </a:p>
          <a:p>
            <a:pPr>
              <a:lnSpc>
                <a:spcPct val="110000"/>
              </a:lnSpc>
            </a:pPr>
            <a:r>
              <a:rPr lang="en-US" sz="2000" dirty="0"/>
              <a:t>My name is </a:t>
            </a:r>
            <a:r>
              <a:rPr lang="en-US" sz="2000" b="1" dirty="0"/>
              <a:t>James Walker</a:t>
            </a:r>
            <a:r>
              <a:rPr lang="en-US" sz="2000" dirty="0" smtClean="0"/>
              <a:t>. I </a:t>
            </a:r>
            <a:r>
              <a:rPr lang="en-US" sz="2000" dirty="0"/>
              <a:t>am 25 years old. I was diagnosed with diabetes when I was 16 years old, in 1948</a:t>
            </a:r>
            <a:r>
              <a:rPr lang="en-US" sz="2000" dirty="0" smtClean="0"/>
              <a:t>. Doctors </a:t>
            </a:r>
            <a:r>
              <a:rPr lang="en-US" sz="2000" dirty="0"/>
              <a:t>now know that diabetes is caused by a lack of insulin, so I watch what I eat and use insulin to control my blood sugar, which is really difficult</a:t>
            </a:r>
            <a:r>
              <a:rPr lang="en-US" sz="2000" dirty="0" smtClean="0"/>
              <a:t>. I </a:t>
            </a:r>
            <a:r>
              <a:rPr lang="en-US" sz="2000" dirty="0"/>
              <a:t>have to give myself insulin shots several times a </a:t>
            </a:r>
            <a:r>
              <a:rPr lang="en-US" sz="2000" dirty="0" smtClean="0"/>
              <a:t>day, then </a:t>
            </a:r>
            <a:r>
              <a:rPr lang="en-US" sz="2000" dirty="0"/>
              <a:t>the needle and syringe need to be washed and sterilized </a:t>
            </a:r>
            <a:r>
              <a:rPr lang="en-US" sz="2000" dirty="0" smtClean="0"/>
              <a:t>in </a:t>
            </a:r>
            <a:r>
              <a:rPr lang="en-US" sz="2000" dirty="0"/>
              <a:t>boiling </a:t>
            </a:r>
            <a:r>
              <a:rPr lang="en-US" sz="2000" dirty="0" smtClean="0"/>
              <a:t>water. It’s </a:t>
            </a:r>
            <a:r>
              <a:rPr lang="en-US" sz="2000" dirty="0"/>
              <a:t>a big needle, too! I even have to sharpen it regularly</a:t>
            </a:r>
            <a:r>
              <a:rPr lang="en-US" sz="2000" dirty="0" smtClean="0"/>
              <a:t>. The </a:t>
            </a:r>
            <a:r>
              <a:rPr lang="en-US" sz="2000" dirty="0"/>
              <a:t>only way to really know </a:t>
            </a:r>
            <a:r>
              <a:rPr lang="en-US" sz="2000" dirty="0" smtClean="0"/>
              <a:t>my </a:t>
            </a:r>
            <a:r>
              <a:rPr lang="en-US" sz="2000" dirty="0"/>
              <a:t>blood sugar levels </a:t>
            </a:r>
            <a:r>
              <a:rPr lang="en-US" sz="2000" dirty="0" smtClean="0"/>
              <a:t>is </a:t>
            </a:r>
            <a:r>
              <a:rPr lang="en-US" sz="2000" dirty="0"/>
              <a:t>to go to the hospital</a:t>
            </a:r>
            <a:r>
              <a:rPr lang="en-US" sz="2000" dirty="0" smtClean="0"/>
              <a:t>. Once </a:t>
            </a:r>
            <a:r>
              <a:rPr lang="en-US" sz="2000" dirty="0"/>
              <a:t>I got a sore on my foot that turned into an ulcer, and I didn’t even know it</a:t>
            </a:r>
            <a:r>
              <a:rPr lang="en-US" sz="2000" dirty="0" smtClean="0"/>
              <a:t>! The </a:t>
            </a:r>
            <a:r>
              <a:rPr lang="en-US" sz="2000" dirty="0"/>
              <a:t>doctor said if I </a:t>
            </a:r>
            <a:r>
              <a:rPr lang="en-US" sz="2000" dirty="0" smtClean="0"/>
              <a:t>had waited </a:t>
            </a:r>
            <a:r>
              <a:rPr lang="en-US" sz="2000" dirty="0"/>
              <a:t>any longer to see him I might have lost my foot. At least I’m not allergic to the insulin I use; I’ve read about some people who are. </a:t>
            </a:r>
          </a:p>
        </p:txBody>
      </p:sp>
    </p:spTree>
    <p:extLst>
      <p:ext uri="{BB962C8B-B14F-4D97-AF65-F5344CB8AC3E}">
        <p14:creationId xmlns:p14="http://schemas.microsoft.com/office/powerpoint/2010/main" xmlns="" val="14055624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510209" y="457200"/>
            <a:ext cx="8100391" cy="4488408"/>
          </a:xfrm>
          <a:prstGeom prst="rect">
            <a:avLst/>
          </a:prstGeom>
        </p:spPr>
        <p:txBody>
          <a:bodyPr wrap="square">
            <a:spAutoFit/>
          </a:bodyPr>
          <a:lstStyle/>
          <a:p>
            <a:pPr>
              <a:lnSpc>
                <a:spcPct val="110000"/>
              </a:lnSpc>
            </a:pPr>
            <a:r>
              <a:rPr lang="en-US" sz="2000" b="1" dirty="0"/>
              <a:t>PERSON WITH DIABETES IN THE 2000s</a:t>
            </a:r>
            <a:endParaRPr lang="en-US" sz="2000" dirty="0"/>
          </a:p>
          <a:p>
            <a:pPr>
              <a:lnSpc>
                <a:spcPct val="110000"/>
              </a:lnSpc>
            </a:pPr>
            <a:r>
              <a:rPr lang="en-US" sz="2000" dirty="0"/>
              <a:t> </a:t>
            </a:r>
          </a:p>
          <a:p>
            <a:pPr>
              <a:lnSpc>
                <a:spcPct val="110000"/>
              </a:lnSpc>
            </a:pPr>
            <a:r>
              <a:rPr lang="en-US" sz="2000" dirty="0"/>
              <a:t>My name is </a:t>
            </a:r>
            <a:r>
              <a:rPr lang="en-US" sz="2000" b="1" dirty="0"/>
              <a:t>Aubrey Mathwig</a:t>
            </a:r>
            <a:r>
              <a:rPr lang="en-US" sz="2000" dirty="0"/>
              <a:t>. I am 25 years old and have Type 1 Diabetes</a:t>
            </a:r>
            <a:r>
              <a:rPr lang="en-US" sz="2000" dirty="0" smtClean="0"/>
              <a:t>. </a:t>
            </a:r>
          </a:p>
          <a:p>
            <a:pPr>
              <a:lnSpc>
                <a:spcPct val="110000"/>
              </a:lnSpc>
            </a:pPr>
            <a:r>
              <a:rPr lang="en-US" sz="2000" dirty="0" smtClean="0"/>
              <a:t>I </a:t>
            </a:r>
            <a:r>
              <a:rPr lang="en-US" sz="2000" dirty="0"/>
              <a:t>was diagnosed a few years ago when I was drinking two gallons of water every day but was extremely thirsty at all hours. I also was losing weight rapidly and was exhausted all the time</a:t>
            </a:r>
            <a:r>
              <a:rPr lang="en-US" sz="2000" dirty="0" smtClean="0"/>
              <a:t>. Things </a:t>
            </a:r>
            <a:r>
              <a:rPr lang="en-US" sz="2000" dirty="0"/>
              <a:t>in my life have changed since then</a:t>
            </a:r>
            <a:r>
              <a:rPr lang="en-US" sz="2000" dirty="0" smtClean="0"/>
              <a:t>. First</a:t>
            </a:r>
            <a:r>
              <a:rPr lang="en-US" sz="2000" dirty="0"/>
              <a:t>, I have to monitor my blood sugar throughout the </a:t>
            </a:r>
            <a:r>
              <a:rPr lang="en-US" sz="2000" dirty="0" smtClean="0"/>
              <a:t>day, </a:t>
            </a:r>
            <a:r>
              <a:rPr lang="en-US" sz="2000" dirty="0"/>
              <a:t>every day, which can get tedious</a:t>
            </a:r>
            <a:r>
              <a:rPr lang="en-US" sz="2000" dirty="0" smtClean="0"/>
              <a:t>. I </a:t>
            </a:r>
            <a:r>
              <a:rPr lang="en-US" sz="2000" dirty="0"/>
              <a:t>also have to give myself a shot of insulin each time before I eat, and once before bed</a:t>
            </a:r>
            <a:r>
              <a:rPr lang="en-US" sz="2000" dirty="0" smtClean="0"/>
              <a:t>. I </a:t>
            </a:r>
            <a:r>
              <a:rPr lang="en-US" sz="2000" dirty="0"/>
              <a:t>have to be prepared at all times by traveling with insulin, needles, etc</a:t>
            </a:r>
            <a:r>
              <a:rPr lang="en-US" sz="2000" dirty="0" smtClean="0"/>
              <a:t>., </a:t>
            </a:r>
            <a:r>
              <a:rPr lang="en-US" sz="2000" dirty="0"/>
              <a:t>along with a fast-acting carbohydrate in case my blood sugar gets </a:t>
            </a:r>
            <a:r>
              <a:rPr lang="en-US" sz="2000" dirty="0" smtClean="0"/>
              <a:t>low. </a:t>
            </a:r>
            <a:r>
              <a:rPr lang="en-US" sz="2000" dirty="0"/>
              <a:t>Even with this disease, my future is bright as long as I keep on top of my blood sugar levels consistently and take good care of myself</a:t>
            </a:r>
            <a:r>
              <a:rPr lang="en-US" sz="2000" dirty="0" smtClean="0"/>
              <a:t>. </a:t>
            </a:r>
            <a:endParaRPr lang="en-US" sz="2000" dirty="0"/>
          </a:p>
        </p:txBody>
      </p:sp>
    </p:spTree>
    <p:extLst>
      <p:ext uri="{BB962C8B-B14F-4D97-AF65-F5344CB8AC3E}">
        <p14:creationId xmlns:p14="http://schemas.microsoft.com/office/powerpoint/2010/main" xmlns="" val="35426729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7070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title"/>
          </p:nvPr>
        </p:nvSpPr>
        <p:spPr/>
        <p:txBody>
          <a:bodyPr>
            <a:normAutofit fontScale="90000"/>
          </a:bodyPr>
          <a:lstStyle/>
          <a:p>
            <a:r>
              <a:rPr lang="en-US" b="1" dirty="0" smtClean="0">
                <a:solidFill>
                  <a:schemeClr val="bg1"/>
                </a:solidFill>
                <a:latin typeface="Arial"/>
                <a:cs typeface="Arial"/>
              </a:rPr>
              <a:t>Science through the Centuries</a:t>
            </a:r>
            <a:endParaRPr lang="en-US" b="1" i="1" dirty="0">
              <a:solidFill>
                <a:schemeClr val="bg1"/>
              </a:solidFill>
            </a:endParaRPr>
          </a:p>
        </p:txBody>
      </p:sp>
      <p:sp>
        <p:nvSpPr>
          <p:cNvPr id="3" name="Content Placeholder 2"/>
          <p:cNvSpPr>
            <a:spLocks noGrp="1"/>
          </p:cNvSpPr>
          <p:nvPr>
            <p:ph idx="1"/>
          </p:nvPr>
        </p:nvSpPr>
        <p:spPr>
          <a:xfrm>
            <a:off x="533400" y="1954014"/>
            <a:ext cx="7848600" cy="4525963"/>
          </a:xfrm>
        </p:spPr>
        <p:txBody>
          <a:bodyPr>
            <a:normAutofit/>
          </a:bodyPr>
          <a:lstStyle/>
          <a:p>
            <a:pPr marL="0" indent="0" algn="r">
              <a:buNone/>
            </a:pPr>
            <a:r>
              <a:rPr lang="en-US" sz="9600" dirty="0" smtClean="0">
                <a:solidFill>
                  <a:schemeClr val="bg1"/>
                </a:solidFill>
                <a:latin typeface="Arial"/>
                <a:cs typeface="Arial"/>
              </a:rPr>
              <a:t>Closing Thoughts</a:t>
            </a:r>
            <a:endParaRPr lang="en-US" sz="9600" dirty="0">
              <a:solidFill>
                <a:schemeClr val="bg1"/>
              </a:solidFill>
              <a:latin typeface="Arial"/>
              <a:cs typeface="Arial"/>
            </a:endParaRPr>
          </a:p>
        </p:txBody>
      </p:sp>
      <p:sp>
        <p:nvSpPr>
          <p:cNvPr id="6" name="TextBox 5"/>
          <p:cNvSpPr txBox="1"/>
          <p:nvPr/>
        </p:nvSpPr>
        <p:spPr>
          <a:xfrm>
            <a:off x="228600" y="6321623"/>
            <a:ext cx="8077200" cy="307777"/>
          </a:xfrm>
          <a:prstGeom prst="rect">
            <a:avLst/>
          </a:prstGeom>
          <a:noFill/>
        </p:spPr>
        <p:txBody>
          <a:bodyPr wrap="square" rtlCol="0">
            <a:spAutoFit/>
          </a:bodyPr>
          <a:lstStyle/>
          <a:p>
            <a:r>
              <a:rPr lang="en-US" sz="1400" i="1" dirty="0" smtClean="0">
                <a:solidFill>
                  <a:schemeClr val="bg1"/>
                </a:solidFill>
                <a:latin typeface="Arial"/>
                <a:cs typeface="Arial"/>
              </a:rPr>
              <a:t>The Nature of Scientific Research</a:t>
            </a:r>
            <a:endParaRPr lang="en-US" sz="1400" i="1" dirty="0">
              <a:solidFill>
                <a:schemeClr val="bg1"/>
              </a:solidFill>
              <a:latin typeface="Arial"/>
              <a:cs typeface="Arial"/>
            </a:endParaRPr>
          </a:p>
        </p:txBody>
      </p:sp>
      <p:sp>
        <p:nvSpPr>
          <p:cNvPr id="7" name="TextBox 6"/>
          <p:cNvSpPr txBox="1"/>
          <p:nvPr/>
        </p:nvSpPr>
        <p:spPr>
          <a:xfrm>
            <a:off x="838200" y="6321623"/>
            <a:ext cx="8077200" cy="307777"/>
          </a:xfrm>
          <a:prstGeom prst="rect">
            <a:avLst/>
          </a:prstGeom>
          <a:noFill/>
        </p:spPr>
        <p:txBody>
          <a:bodyPr wrap="square" rtlCol="0">
            <a:spAutoFit/>
          </a:bodyPr>
          <a:lstStyle/>
          <a:p>
            <a:pPr algn="r"/>
            <a:r>
              <a:rPr lang="en-US" sz="1400" i="1" dirty="0" smtClean="0">
                <a:solidFill>
                  <a:schemeClr val="bg1"/>
                </a:solidFill>
                <a:latin typeface="Arial"/>
                <a:cs typeface="Arial"/>
              </a:rPr>
              <a:t>Northwest Association for Biomedical Research</a:t>
            </a:r>
            <a:endParaRPr lang="en-US" sz="1400" i="1" dirty="0">
              <a:solidFill>
                <a:schemeClr val="bg1"/>
              </a:solidFill>
              <a:latin typeface="Arial"/>
              <a:cs typeface="Arial"/>
            </a:endParaRPr>
          </a:p>
        </p:txBody>
      </p:sp>
    </p:spTree>
    <p:extLst>
      <p:ext uri="{BB962C8B-B14F-4D97-AF65-F5344CB8AC3E}">
        <p14:creationId xmlns:p14="http://schemas.microsoft.com/office/powerpoint/2010/main" xmlns="" val="2812292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381000"/>
            <a:ext cx="10487742" cy="7315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905000" y="5715000"/>
            <a:ext cx="5334000" cy="523220"/>
          </a:xfrm>
          <a:prstGeom prst="rect">
            <a:avLst/>
          </a:prstGeom>
          <a:noFill/>
        </p:spPr>
        <p:txBody>
          <a:bodyPr wrap="square" rtlCol="0">
            <a:spAutoFit/>
          </a:bodyPr>
          <a:lstStyle/>
          <a:p>
            <a:pPr algn="ctr"/>
            <a:r>
              <a:rPr lang="en-US" sz="2800" dirty="0" smtClean="0">
                <a:solidFill>
                  <a:schemeClr val="bg1"/>
                </a:solidFill>
                <a:latin typeface="Arial"/>
                <a:cs typeface="Arial"/>
              </a:rPr>
              <a:t>Chemistry Lab</a:t>
            </a:r>
            <a:endParaRPr lang="en-US" sz="2800" dirty="0">
              <a:solidFill>
                <a:schemeClr val="bg1"/>
              </a:solidFill>
              <a:latin typeface="Arial"/>
              <a:cs typeface="Arial"/>
            </a:endParaRPr>
          </a:p>
        </p:txBody>
      </p:sp>
      <p:sp>
        <p:nvSpPr>
          <p:cNvPr id="6" name="Rectangle 5"/>
          <p:cNvSpPr/>
          <p:nvPr/>
        </p:nvSpPr>
        <p:spPr>
          <a:xfrm>
            <a:off x="0" y="6553200"/>
            <a:ext cx="9296400" cy="457200"/>
          </a:xfrm>
          <a:prstGeom prst="rect">
            <a:avLst/>
          </a:prstGeom>
          <a:solidFill>
            <a:srgbClr val="7070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5" name="Rectangle 4"/>
          <p:cNvSpPr/>
          <p:nvPr/>
        </p:nvSpPr>
        <p:spPr>
          <a:xfrm>
            <a:off x="7467600" y="6400800"/>
            <a:ext cx="2362200" cy="457200"/>
          </a:xfrm>
          <a:prstGeom prst="rect">
            <a:avLst/>
          </a:prstGeom>
        </p:spPr>
        <p:txBody>
          <a:bodyPr wrap="square">
            <a:spAutoFit/>
          </a:bodyPr>
          <a:lstStyle/>
          <a:p>
            <a:endParaRPr lang="en-US" sz="1400" baseline="30000" dirty="0"/>
          </a:p>
          <a:p>
            <a:r>
              <a:rPr lang="en-US" sz="1400" b="1" dirty="0" err="1" smtClean="0">
                <a:solidFill>
                  <a:schemeClr val="bg1"/>
                </a:solidFill>
                <a:latin typeface="Arial"/>
                <a:cs typeface="Arial"/>
              </a:rPr>
              <a:t>Wellcome</a:t>
            </a:r>
            <a:r>
              <a:rPr lang="en-US" sz="1400" b="1" baseline="30000" dirty="0" smtClean="0">
                <a:solidFill>
                  <a:schemeClr val="bg1"/>
                </a:solidFill>
                <a:latin typeface="Arial"/>
                <a:cs typeface="Arial"/>
              </a:rPr>
              <a:t> </a:t>
            </a:r>
            <a:r>
              <a:rPr lang="en-US" sz="1400" b="1" dirty="0" smtClean="0">
                <a:solidFill>
                  <a:schemeClr val="bg1"/>
                </a:solidFill>
                <a:latin typeface="Arial"/>
                <a:cs typeface="Arial"/>
              </a:rPr>
              <a:t>Images</a:t>
            </a:r>
            <a:endParaRPr lang="en-US" sz="1400" b="1" baseline="30000" dirty="0">
              <a:solidFill>
                <a:schemeClr val="bg1"/>
              </a:solidFill>
              <a:latin typeface="Arial"/>
              <a:cs typeface="Arial"/>
            </a:endParaRPr>
          </a:p>
        </p:txBody>
      </p:sp>
    </p:spTree>
    <p:extLst>
      <p:ext uri="{BB962C8B-B14F-4D97-AF65-F5344CB8AC3E}">
        <p14:creationId xmlns:p14="http://schemas.microsoft.com/office/powerpoint/2010/main" xmlns="" val="11214052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p:spPr>
        <p:txBody>
          <a:bodyPr>
            <a:normAutofit fontScale="90000"/>
          </a:bodyPr>
          <a:lstStyle/>
          <a:p>
            <a:r>
              <a:rPr lang="en-US" sz="4000" dirty="0" smtClean="0">
                <a:latin typeface="Arial"/>
                <a:cs typeface="Arial"/>
              </a:rPr>
              <a:t>A </a:t>
            </a:r>
            <a:r>
              <a:rPr lang="en-US" sz="4000" dirty="0">
                <a:latin typeface="Arial"/>
                <a:cs typeface="Arial"/>
              </a:rPr>
              <a:t>satirist </a:t>
            </a:r>
            <a:r>
              <a:rPr lang="en-US" sz="4000" dirty="0" smtClean="0">
                <a:latin typeface="Arial"/>
                <a:cs typeface="Arial"/>
              </a:rPr>
              <a:t>from the 1700s </a:t>
            </a:r>
            <a:br>
              <a:rPr lang="en-US" sz="4000" dirty="0" smtClean="0">
                <a:latin typeface="Arial"/>
                <a:cs typeface="Arial"/>
              </a:rPr>
            </a:br>
            <a:r>
              <a:rPr lang="en-US" sz="4000" dirty="0" smtClean="0">
                <a:latin typeface="Arial"/>
                <a:cs typeface="Arial"/>
              </a:rPr>
              <a:t>described </a:t>
            </a:r>
            <a:r>
              <a:rPr lang="en-US" sz="4000" dirty="0">
                <a:latin typeface="Arial"/>
                <a:cs typeface="Arial"/>
              </a:rPr>
              <a:t>Robert Hooke </a:t>
            </a:r>
            <a:r>
              <a:rPr lang="en-US" sz="4000" dirty="0" smtClean="0">
                <a:latin typeface="Arial"/>
                <a:cs typeface="Arial"/>
              </a:rPr>
              <a:t>as…</a:t>
            </a:r>
            <a:r>
              <a:rPr lang="en-US" sz="3200" dirty="0">
                <a:latin typeface="Arial"/>
                <a:cs typeface="Arial"/>
              </a:rPr>
              <a:t/>
            </a:r>
            <a:br>
              <a:rPr lang="en-US" sz="3200" dirty="0">
                <a:latin typeface="Arial"/>
                <a:cs typeface="Arial"/>
              </a:rPr>
            </a:br>
            <a:endParaRPr lang="en-US" sz="3200" dirty="0">
              <a:latin typeface="Arial"/>
              <a:cs typeface="Arial"/>
            </a:endParaRPr>
          </a:p>
        </p:txBody>
      </p:sp>
      <p:sp>
        <p:nvSpPr>
          <p:cNvPr id="3" name="Content Placeholder 2"/>
          <p:cNvSpPr>
            <a:spLocks noGrp="1"/>
          </p:cNvSpPr>
          <p:nvPr>
            <p:ph idx="1"/>
          </p:nvPr>
        </p:nvSpPr>
        <p:spPr/>
        <p:txBody>
          <a:bodyPr>
            <a:normAutofit/>
          </a:bodyPr>
          <a:lstStyle/>
          <a:p>
            <a:pPr marL="0" indent="0">
              <a:buNone/>
            </a:pPr>
            <a:endParaRPr lang="en-US" i="1" dirty="0" smtClean="0"/>
          </a:p>
          <a:p>
            <a:pPr marL="0" indent="0" algn="ctr">
              <a:buNone/>
            </a:pPr>
            <a:r>
              <a:rPr lang="en-US" sz="2800" i="1" dirty="0" smtClean="0"/>
              <a:t>“</a:t>
            </a:r>
            <a:r>
              <a:rPr lang="en-US" sz="2800" i="1" dirty="0"/>
              <a:t>a Sot, that has spent £2000 in Microscopes, to find </a:t>
            </a:r>
            <a:endParaRPr lang="en-US" sz="2800" i="1" dirty="0" smtClean="0"/>
          </a:p>
          <a:p>
            <a:pPr marL="0" indent="0" algn="ctr">
              <a:buNone/>
            </a:pPr>
            <a:r>
              <a:rPr lang="en-US" sz="2800" i="1" dirty="0" smtClean="0"/>
              <a:t>out </a:t>
            </a:r>
            <a:r>
              <a:rPr lang="en-US" sz="2800" i="1" dirty="0"/>
              <a:t>the nature of Eels in Vinegar, Mites in Cheese</a:t>
            </a:r>
            <a:r>
              <a:rPr lang="en-US" sz="2800" i="1" dirty="0" smtClean="0"/>
              <a:t>,</a:t>
            </a:r>
          </a:p>
          <a:p>
            <a:pPr marL="0" indent="0" algn="ctr">
              <a:buNone/>
            </a:pPr>
            <a:r>
              <a:rPr lang="en-US" sz="2800" i="1" dirty="0" smtClean="0"/>
              <a:t> </a:t>
            </a:r>
            <a:r>
              <a:rPr lang="en-US" sz="2800" i="1" dirty="0"/>
              <a:t>and the Blue of Plums which he has subtly found </a:t>
            </a:r>
            <a:endParaRPr lang="en-US" sz="2800" i="1" dirty="0" smtClean="0"/>
          </a:p>
          <a:p>
            <a:pPr marL="0" indent="0" algn="ctr">
              <a:buNone/>
            </a:pPr>
            <a:r>
              <a:rPr lang="en-US" sz="2800" i="1" dirty="0" smtClean="0"/>
              <a:t>out to </a:t>
            </a:r>
            <a:r>
              <a:rPr lang="en-US" sz="2800" i="1" dirty="0"/>
              <a:t>be living creatures."</a:t>
            </a:r>
            <a:r>
              <a:rPr lang="en-US" sz="2800" dirty="0"/>
              <a:t> </a:t>
            </a:r>
            <a:endParaRPr lang="en-US" sz="2800" dirty="0" smtClean="0"/>
          </a:p>
          <a:p>
            <a:pPr marL="0" indent="0">
              <a:buNone/>
            </a:pPr>
            <a:endParaRPr lang="en-US" dirty="0"/>
          </a:p>
          <a:p>
            <a:pPr marL="0" indent="0">
              <a:buNone/>
            </a:pPr>
            <a:r>
              <a:rPr lang="en-US" b="1" dirty="0" smtClean="0">
                <a:latin typeface="Arial"/>
                <a:cs typeface="Arial"/>
              </a:rPr>
              <a:t>How did Robert Hooke’s discoveries affect others in the years to come?</a:t>
            </a:r>
            <a:endParaRPr lang="en-US" b="1" dirty="0">
              <a:latin typeface="Arial"/>
              <a:cs typeface="Arial"/>
            </a:endParaRPr>
          </a:p>
        </p:txBody>
      </p:sp>
    </p:spTree>
    <p:extLst>
      <p:ext uri="{BB962C8B-B14F-4D97-AF65-F5344CB8AC3E}">
        <p14:creationId xmlns:p14="http://schemas.microsoft.com/office/powerpoint/2010/main" xmlns="" val="12262405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p:spPr>
        <p:txBody>
          <a:bodyPr>
            <a:normAutofit/>
          </a:bodyPr>
          <a:lstStyle/>
          <a:p>
            <a:r>
              <a:rPr lang="en-US" sz="3200" dirty="0" smtClean="0"/>
              <a:t>How does this quote pertain to today’s lesson?</a:t>
            </a:r>
            <a:r>
              <a:rPr lang="en-US" sz="3200" dirty="0"/>
              <a:t/>
            </a:r>
            <a:br>
              <a:rPr lang="en-US" sz="3200" dirty="0"/>
            </a:br>
            <a:endParaRPr lang="en-US" sz="3200" dirty="0"/>
          </a:p>
        </p:txBody>
      </p:sp>
      <p:sp>
        <p:nvSpPr>
          <p:cNvPr id="3" name="Content Placeholder 2"/>
          <p:cNvSpPr>
            <a:spLocks noGrp="1"/>
          </p:cNvSpPr>
          <p:nvPr>
            <p:ph idx="1"/>
          </p:nvPr>
        </p:nvSpPr>
        <p:spPr>
          <a:xfrm>
            <a:off x="457200" y="1828800"/>
            <a:ext cx="8229600" cy="4525963"/>
          </a:xfrm>
        </p:spPr>
        <p:txBody>
          <a:bodyPr>
            <a:normAutofit/>
          </a:bodyPr>
          <a:lstStyle/>
          <a:p>
            <a:pPr marL="0" indent="0" algn="ctr">
              <a:buNone/>
            </a:pPr>
            <a:r>
              <a:rPr lang="en-US" sz="4400" b="1" i="1" dirty="0" smtClean="0">
                <a:latin typeface="Arial"/>
                <a:cs typeface="Arial"/>
              </a:rPr>
              <a:t>“</a:t>
            </a:r>
            <a:r>
              <a:rPr lang="en-US" sz="4400" b="1" i="1" dirty="0">
                <a:latin typeface="Arial"/>
                <a:cs typeface="Arial"/>
              </a:rPr>
              <a:t>If I have seen further, </a:t>
            </a:r>
            <a:endParaRPr lang="en-US" sz="4400" b="1" i="1" dirty="0" smtClean="0">
              <a:latin typeface="Arial"/>
              <a:cs typeface="Arial"/>
            </a:endParaRPr>
          </a:p>
          <a:p>
            <a:pPr marL="0" indent="0" algn="ctr">
              <a:buNone/>
            </a:pPr>
            <a:r>
              <a:rPr lang="en-US" sz="4400" b="1" i="1" dirty="0" smtClean="0">
                <a:latin typeface="Arial"/>
                <a:cs typeface="Arial"/>
              </a:rPr>
              <a:t>it </a:t>
            </a:r>
            <a:r>
              <a:rPr lang="en-US" sz="4400" b="1" i="1" dirty="0">
                <a:latin typeface="Arial"/>
                <a:cs typeface="Arial"/>
              </a:rPr>
              <a:t>is </a:t>
            </a:r>
            <a:r>
              <a:rPr lang="en-US" sz="4400" b="1" i="1" dirty="0" smtClean="0">
                <a:latin typeface="Arial"/>
                <a:cs typeface="Arial"/>
              </a:rPr>
              <a:t>by </a:t>
            </a:r>
            <a:r>
              <a:rPr lang="en-US" sz="4400" b="1" i="1" dirty="0">
                <a:latin typeface="Arial"/>
                <a:cs typeface="Arial"/>
              </a:rPr>
              <a:t>standing on the </a:t>
            </a:r>
            <a:endParaRPr lang="en-US" sz="4400" b="1" i="1" dirty="0" smtClean="0">
              <a:latin typeface="Arial"/>
              <a:cs typeface="Arial"/>
            </a:endParaRPr>
          </a:p>
          <a:p>
            <a:pPr marL="0" indent="0" algn="ctr">
              <a:buNone/>
            </a:pPr>
            <a:r>
              <a:rPr lang="en-US" sz="4400" b="1" i="1" dirty="0" smtClean="0">
                <a:latin typeface="Arial"/>
                <a:cs typeface="Arial"/>
              </a:rPr>
              <a:t>shoulders of </a:t>
            </a:r>
            <a:r>
              <a:rPr lang="en-US" sz="4400" b="1" i="1" dirty="0">
                <a:latin typeface="Arial"/>
                <a:cs typeface="Arial"/>
              </a:rPr>
              <a:t>giants.”</a:t>
            </a:r>
            <a:endParaRPr lang="en-US" sz="4400" dirty="0">
              <a:latin typeface="Arial"/>
              <a:cs typeface="Arial"/>
            </a:endParaRPr>
          </a:p>
          <a:p>
            <a:pPr marL="0" indent="0">
              <a:buNone/>
            </a:pPr>
            <a:endParaRPr lang="en-US" dirty="0"/>
          </a:p>
          <a:p>
            <a:pPr marL="0" indent="0">
              <a:buNone/>
            </a:pPr>
            <a:r>
              <a:rPr lang="en-US" dirty="0" smtClean="0">
                <a:latin typeface="Arial"/>
                <a:cs typeface="Arial"/>
              </a:rPr>
              <a:t>         -</a:t>
            </a:r>
            <a:r>
              <a:rPr lang="en-US" dirty="0">
                <a:latin typeface="Arial"/>
                <a:cs typeface="Arial"/>
              </a:rPr>
              <a:t>A</a:t>
            </a:r>
            <a:r>
              <a:rPr lang="en-US" dirty="0" smtClean="0">
                <a:latin typeface="Arial"/>
                <a:cs typeface="Arial"/>
              </a:rPr>
              <a:t>ttributed to Sir Isaac Newton</a:t>
            </a:r>
            <a:endParaRPr lang="en-US" dirty="0">
              <a:latin typeface="Arial"/>
              <a:cs typeface="Arial"/>
            </a:endParaRPr>
          </a:p>
        </p:txBody>
      </p:sp>
    </p:spTree>
    <p:extLst>
      <p:ext uri="{BB962C8B-B14F-4D97-AF65-F5344CB8AC3E}">
        <p14:creationId xmlns:p14="http://schemas.microsoft.com/office/powerpoint/2010/main" xmlns="" val="530193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0"/>
            <a:ext cx="9380650" cy="70103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0" y="6553200"/>
            <a:ext cx="9296400" cy="457200"/>
          </a:xfrm>
          <a:prstGeom prst="rect">
            <a:avLst/>
          </a:prstGeom>
          <a:solidFill>
            <a:srgbClr val="7070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4" name="Rectangle 3"/>
          <p:cNvSpPr/>
          <p:nvPr/>
        </p:nvSpPr>
        <p:spPr>
          <a:xfrm>
            <a:off x="7467600" y="6400800"/>
            <a:ext cx="2362200" cy="457200"/>
          </a:xfrm>
          <a:prstGeom prst="rect">
            <a:avLst/>
          </a:prstGeom>
        </p:spPr>
        <p:txBody>
          <a:bodyPr wrap="square">
            <a:spAutoFit/>
          </a:bodyPr>
          <a:lstStyle/>
          <a:p>
            <a:endParaRPr lang="en-US" sz="1400" baseline="30000" dirty="0"/>
          </a:p>
          <a:p>
            <a:r>
              <a:rPr lang="en-US" sz="1400" b="1" dirty="0" err="1" smtClean="0">
                <a:solidFill>
                  <a:schemeClr val="bg1"/>
                </a:solidFill>
                <a:latin typeface="Arial"/>
                <a:cs typeface="Arial"/>
              </a:rPr>
              <a:t>Wellcome</a:t>
            </a:r>
            <a:r>
              <a:rPr lang="en-US" sz="1400" b="1" baseline="30000" dirty="0" smtClean="0">
                <a:solidFill>
                  <a:schemeClr val="bg1"/>
                </a:solidFill>
                <a:latin typeface="Arial"/>
                <a:cs typeface="Arial"/>
              </a:rPr>
              <a:t> </a:t>
            </a:r>
            <a:r>
              <a:rPr lang="en-US" sz="1400" b="1" dirty="0" smtClean="0">
                <a:solidFill>
                  <a:schemeClr val="bg1"/>
                </a:solidFill>
                <a:latin typeface="Arial"/>
                <a:cs typeface="Arial"/>
              </a:rPr>
              <a:t>Images</a:t>
            </a:r>
            <a:endParaRPr lang="en-US" sz="1400" b="1" baseline="30000" dirty="0">
              <a:solidFill>
                <a:schemeClr val="bg1"/>
              </a:solidFill>
              <a:latin typeface="Arial"/>
              <a:cs typeface="Arial"/>
            </a:endParaRPr>
          </a:p>
        </p:txBody>
      </p:sp>
    </p:spTree>
    <p:extLst>
      <p:ext uri="{BB962C8B-B14F-4D97-AF65-F5344CB8AC3E}">
        <p14:creationId xmlns:p14="http://schemas.microsoft.com/office/powerpoint/2010/main" xmlns="" val="629017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52401"/>
            <a:ext cx="9575278" cy="66907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228600" y="6096000"/>
            <a:ext cx="96012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p:cNvSpPr/>
          <p:nvPr/>
        </p:nvSpPr>
        <p:spPr>
          <a:xfrm>
            <a:off x="0" y="6553200"/>
            <a:ext cx="9296400" cy="457200"/>
          </a:xfrm>
          <a:prstGeom prst="rect">
            <a:avLst/>
          </a:prstGeom>
          <a:solidFill>
            <a:srgbClr val="7070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4" name="Rectangle 3"/>
          <p:cNvSpPr/>
          <p:nvPr/>
        </p:nvSpPr>
        <p:spPr>
          <a:xfrm>
            <a:off x="7467600" y="6400800"/>
            <a:ext cx="2362200" cy="457200"/>
          </a:xfrm>
          <a:prstGeom prst="rect">
            <a:avLst/>
          </a:prstGeom>
        </p:spPr>
        <p:txBody>
          <a:bodyPr wrap="square">
            <a:spAutoFit/>
          </a:bodyPr>
          <a:lstStyle/>
          <a:p>
            <a:endParaRPr lang="en-US" sz="1400" baseline="30000" dirty="0"/>
          </a:p>
          <a:p>
            <a:r>
              <a:rPr lang="en-US" sz="1400" b="1" dirty="0" err="1" smtClean="0">
                <a:solidFill>
                  <a:schemeClr val="bg1"/>
                </a:solidFill>
                <a:latin typeface="Arial"/>
                <a:cs typeface="Arial"/>
              </a:rPr>
              <a:t>Wellcome</a:t>
            </a:r>
            <a:r>
              <a:rPr lang="en-US" sz="1400" b="1" baseline="30000" dirty="0" smtClean="0">
                <a:solidFill>
                  <a:schemeClr val="bg1"/>
                </a:solidFill>
                <a:latin typeface="Arial"/>
                <a:cs typeface="Arial"/>
              </a:rPr>
              <a:t> </a:t>
            </a:r>
            <a:r>
              <a:rPr lang="en-US" sz="1400" b="1" dirty="0" smtClean="0">
                <a:solidFill>
                  <a:schemeClr val="bg1"/>
                </a:solidFill>
                <a:latin typeface="Arial"/>
                <a:cs typeface="Arial"/>
              </a:rPr>
              <a:t>Images</a:t>
            </a:r>
            <a:endParaRPr lang="en-US" sz="1400" b="1" baseline="30000" dirty="0">
              <a:solidFill>
                <a:schemeClr val="bg1"/>
              </a:solidFill>
              <a:latin typeface="Arial"/>
              <a:cs typeface="Arial"/>
            </a:endParaRPr>
          </a:p>
        </p:txBody>
      </p:sp>
    </p:spTree>
    <p:extLst>
      <p:ext uri="{BB962C8B-B14F-4D97-AF65-F5344CB8AC3E}">
        <p14:creationId xmlns:p14="http://schemas.microsoft.com/office/powerpoint/2010/main" xmlns="" val="3988188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7070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title"/>
          </p:nvPr>
        </p:nvSpPr>
        <p:spPr/>
        <p:txBody>
          <a:bodyPr>
            <a:normAutofit fontScale="90000"/>
          </a:bodyPr>
          <a:lstStyle/>
          <a:p>
            <a:r>
              <a:rPr lang="en-US" b="1" dirty="0" smtClean="0">
                <a:solidFill>
                  <a:schemeClr val="bg1"/>
                </a:solidFill>
                <a:latin typeface="Arial"/>
                <a:cs typeface="Arial"/>
              </a:rPr>
              <a:t>Science through the Centuries</a:t>
            </a:r>
            <a:endParaRPr lang="en-US" b="1" i="1" dirty="0">
              <a:solidFill>
                <a:schemeClr val="bg1"/>
              </a:solidFill>
            </a:endParaRPr>
          </a:p>
        </p:txBody>
      </p:sp>
      <p:sp>
        <p:nvSpPr>
          <p:cNvPr id="3" name="Content Placeholder 2"/>
          <p:cNvSpPr>
            <a:spLocks noGrp="1"/>
          </p:cNvSpPr>
          <p:nvPr>
            <p:ph idx="1"/>
          </p:nvPr>
        </p:nvSpPr>
        <p:spPr>
          <a:xfrm>
            <a:off x="457200" y="1600200"/>
            <a:ext cx="8001000" cy="4525963"/>
          </a:xfrm>
        </p:spPr>
        <p:txBody>
          <a:bodyPr>
            <a:normAutofit/>
          </a:bodyPr>
          <a:lstStyle/>
          <a:p>
            <a:pPr marL="0" indent="0" algn="ctr">
              <a:buNone/>
            </a:pPr>
            <a:endParaRPr lang="en-US" sz="6000" dirty="0" smtClean="0">
              <a:solidFill>
                <a:schemeClr val="bg1"/>
              </a:solidFill>
            </a:endParaRPr>
          </a:p>
          <a:p>
            <a:pPr marL="0" indent="0" algn="r">
              <a:buNone/>
            </a:pPr>
            <a:r>
              <a:rPr lang="en-US" sz="9600" dirty="0" smtClean="0">
                <a:solidFill>
                  <a:schemeClr val="bg1"/>
                </a:solidFill>
                <a:latin typeface="Arial"/>
                <a:cs typeface="Arial"/>
              </a:rPr>
              <a:t>The 1800s</a:t>
            </a:r>
            <a:endParaRPr lang="en-US" sz="9600" dirty="0">
              <a:solidFill>
                <a:schemeClr val="bg1"/>
              </a:solidFill>
              <a:latin typeface="Arial"/>
              <a:cs typeface="Arial"/>
            </a:endParaRPr>
          </a:p>
        </p:txBody>
      </p:sp>
      <p:sp>
        <p:nvSpPr>
          <p:cNvPr id="6" name="TextBox 5"/>
          <p:cNvSpPr txBox="1"/>
          <p:nvPr/>
        </p:nvSpPr>
        <p:spPr>
          <a:xfrm>
            <a:off x="228600" y="6321623"/>
            <a:ext cx="8077200" cy="307777"/>
          </a:xfrm>
          <a:prstGeom prst="rect">
            <a:avLst/>
          </a:prstGeom>
          <a:noFill/>
        </p:spPr>
        <p:txBody>
          <a:bodyPr wrap="square" rtlCol="0">
            <a:spAutoFit/>
          </a:bodyPr>
          <a:lstStyle/>
          <a:p>
            <a:r>
              <a:rPr lang="en-US" sz="1400" i="1" dirty="0" smtClean="0">
                <a:solidFill>
                  <a:schemeClr val="bg1"/>
                </a:solidFill>
                <a:latin typeface="Arial"/>
                <a:cs typeface="Arial"/>
              </a:rPr>
              <a:t>The Nature of Scientific Research</a:t>
            </a:r>
            <a:endParaRPr lang="en-US" sz="1400" i="1" dirty="0">
              <a:solidFill>
                <a:schemeClr val="bg1"/>
              </a:solidFill>
              <a:latin typeface="Arial"/>
              <a:cs typeface="Arial"/>
            </a:endParaRPr>
          </a:p>
        </p:txBody>
      </p:sp>
      <p:sp>
        <p:nvSpPr>
          <p:cNvPr id="7" name="TextBox 6"/>
          <p:cNvSpPr txBox="1"/>
          <p:nvPr/>
        </p:nvSpPr>
        <p:spPr>
          <a:xfrm>
            <a:off x="838200" y="6321623"/>
            <a:ext cx="8077200" cy="307777"/>
          </a:xfrm>
          <a:prstGeom prst="rect">
            <a:avLst/>
          </a:prstGeom>
          <a:noFill/>
        </p:spPr>
        <p:txBody>
          <a:bodyPr wrap="square" rtlCol="0">
            <a:spAutoFit/>
          </a:bodyPr>
          <a:lstStyle/>
          <a:p>
            <a:pPr algn="r"/>
            <a:r>
              <a:rPr lang="en-US" sz="1400" i="1" dirty="0" smtClean="0">
                <a:solidFill>
                  <a:schemeClr val="bg1"/>
                </a:solidFill>
                <a:latin typeface="Arial"/>
                <a:cs typeface="Arial"/>
              </a:rPr>
              <a:t>Northwest Association for Biomedical Research</a:t>
            </a:r>
            <a:endParaRPr lang="en-US" sz="1400" i="1" dirty="0">
              <a:solidFill>
                <a:schemeClr val="bg1"/>
              </a:solidFill>
              <a:latin typeface="Arial"/>
              <a:cs typeface="Arial"/>
            </a:endParaRPr>
          </a:p>
        </p:txBody>
      </p:sp>
    </p:spTree>
    <p:extLst>
      <p:ext uri="{BB962C8B-B14F-4D97-AF65-F5344CB8AC3E}">
        <p14:creationId xmlns:p14="http://schemas.microsoft.com/office/powerpoint/2010/main" xmlns="" val="2353075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00" y="-12469"/>
            <a:ext cx="5334000" cy="69826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0" y="6553200"/>
            <a:ext cx="9296400" cy="457200"/>
          </a:xfrm>
          <a:prstGeom prst="rect">
            <a:avLst/>
          </a:prstGeom>
          <a:solidFill>
            <a:srgbClr val="7070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4" name="Rectangle 3"/>
          <p:cNvSpPr/>
          <p:nvPr/>
        </p:nvSpPr>
        <p:spPr>
          <a:xfrm>
            <a:off x="7467600" y="6400800"/>
            <a:ext cx="2362200" cy="457200"/>
          </a:xfrm>
          <a:prstGeom prst="rect">
            <a:avLst/>
          </a:prstGeom>
        </p:spPr>
        <p:txBody>
          <a:bodyPr wrap="square">
            <a:spAutoFit/>
          </a:bodyPr>
          <a:lstStyle/>
          <a:p>
            <a:endParaRPr lang="en-US" sz="1400" baseline="30000" dirty="0"/>
          </a:p>
          <a:p>
            <a:r>
              <a:rPr lang="en-US" sz="1400" b="1" dirty="0" err="1" smtClean="0">
                <a:solidFill>
                  <a:schemeClr val="bg1"/>
                </a:solidFill>
                <a:latin typeface="Arial"/>
                <a:cs typeface="Arial"/>
              </a:rPr>
              <a:t>Wellcome</a:t>
            </a:r>
            <a:r>
              <a:rPr lang="en-US" sz="1400" b="1" baseline="30000" dirty="0" smtClean="0">
                <a:solidFill>
                  <a:schemeClr val="bg1"/>
                </a:solidFill>
                <a:latin typeface="Arial"/>
                <a:cs typeface="Arial"/>
              </a:rPr>
              <a:t> </a:t>
            </a:r>
            <a:r>
              <a:rPr lang="en-US" sz="1400" b="1" dirty="0" smtClean="0">
                <a:solidFill>
                  <a:schemeClr val="bg1"/>
                </a:solidFill>
                <a:latin typeface="Arial"/>
                <a:cs typeface="Arial"/>
              </a:rPr>
              <a:t>Images</a:t>
            </a:r>
            <a:endParaRPr lang="en-US" sz="1400" b="1" baseline="30000" dirty="0">
              <a:solidFill>
                <a:schemeClr val="bg1"/>
              </a:solidFill>
              <a:latin typeface="Arial"/>
              <a:cs typeface="Arial"/>
            </a:endParaRPr>
          </a:p>
        </p:txBody>
      </p:sp>
    </p:spTree>
    <p:extLst>
      <p:ext uri="{BB962C8B-B14F-4D97-AF65-F5344CB8AC3E}">
        <p14:creationId xmlns:p14="http://schemas.microsoft.com/office/powerpoint/2010/main" xmlns="" val="3651903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552" y="-307273"/>
            <a:ext cx="9324952" cy="73176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0" y="6553200"/>
            <a:ext cx="9296400" cy="457200"/>
          </a:xfrm>
          <a:prstGeom prst="rect">
            <a:avLst/>
          </a:prstGeom>
          <a:solidFill>
            <a:srgbClr val="7070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 name="Rectangle 5"/>
          <p:cNvSpPr/>
          <p:nvPr/>
        </p:nvSpPr>
        <p:spPr>
          <a:xfrm>
            <a:off x="7467600" y="6400800"/>
            <a:ext cx="2362200" cy="457200"/>
          </a:xfrm>
          <a:prstGeom prst="rect">
            <a:avLst/>
          </a:prstGeom>
        </p:spPr>
        <p:txBody>
          <a:bodyPr wrap="square">
            <a:spAutoFit/>
          </a:bodyPr>
          <a:lstStyle/>
          <a:p>
            <a:endParaRPr lang="en-US" sz="1400" baseline="30000" dirty="0"/>
          </a:p>
          <a:p>
            <a:r>
              <a:rPr lang="en-US" sz="1400" b="1" dirty="0" err="1" smtClean="0">
                <a:solidFill>
                  <a:schemeClr val="bg1"/>
                </a:solidFill>
                <a:latin typeface="Arial"/>
                <a:cs typeface="Arial"/>
              </a:rPr>
              <a:t>Wellcome</a:t>
            </a:r>
            <a:r>
              <a:rPr lang="en-US" sz="1400" b="1" baseline="30000" dirty="0" smtClean="0">
                <a:solidFill>
                  <a:schemeClr val="bg1"/>
                </a:solidFill>
                <a:latin typeface="Arial"/>
                <a:cs typeface="Arial"/>
              </a:rPr>
              <a:t> </a:t>
            </a:r>
            <a:r>
              <a:rPr lang="en-US" sz="1400" b="1" dirty="0" smtClean="0">
                <a:solidFill>
                  <a:schemeClr val="bg1"/>
                </a:solidFill>
                <a:latin typeface="Arial"/>
                <a:cs typeface="Arial"/>
              </a:rPr>
              <a:t>Images</a:t>
            </a:r>
            <a:endParaRPr lang="en-US" sz="1400" b="1" baseline="30000" dirty="0">
              <a:solidFill>
                <a:schemeClr val="bg1"/>
              </a:solidFill>
              <a:latin typeface="Arial"/>
              <a:cs typeface="Arial"/>
            </a:endParaRPr>
          </a:p>
        </p:txBody>
      </p:sp>
    </p:spTree>
    <p:extLst>
      <p:ext uri="{BB962C8B-B14F-4D97-AF65-F5344CB8AC3E}">
        <p14:creationId xmlns:p14="http://schemas.microsoft.com/office/powerpoint/2010/main" xmlns="" val="889973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580</TotalTime>
  <Words>1297</Words>
  <Application>Microsoft Office PowerPoint</Application>
  <PresentationFormat>On-screen Show (4:3)</PresentationFormat>
  <Paragraphs>240</Paragraphs>
  <Slides>41</Slides>
  <Notes>21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Slide 1</vt:lpstr>
      <vt:lpstr>Slide 2</vt:lpstr>
      <vt:lpstr>Science through the Centuries</vt:lpstr>
      <vt:lpstr>Slide 4</vt:lpstr>
      <vt:lpstr>Slide 5</vt:lpstr>
      <vt:lpstr>Slide 6</vt:lpstr>
      <vt:lpstr>Science through the Centuries</vt:lpstr>
      <vt:lpstr>Slide 8</vt:lpstr>
      <vt:lpstr>Slide 9</vt:lpstr>
      <vt:lpstr>Slide 10</vt:lpstr>
      <vt:lpstr>Science through the Centuries</vt:lpstr>
      <vt:lpstr>Slide 12</vt:lpstr>
      <vt:lpstr>Slide 13</vt:lpstr>
      <vt:lpstr>Slide 14</vt:lpstr>
      <vt:lpstr>Slide 15</vt:lpstr>
      <vt:lpstr>Science through the Centuries</vt:lpstr>
      <vt:lpstr>Slide 17</vt:lpstr>
      <vt:lpstr>Slide 18</vt:lpstr>
      <vt:lpstr>Science through the Centuries</vt:lpstr>
      <vt:lpstr>Slide 20</vt:lpstr>
      <vt:lpstr>Slide 21</vt:lpstr>
      <vt:lpstr>Slide 22</vt:lpstr>
      <vt:lpstr>Slide 23</vt:lpstr>
      <vt:lpstr>Science through the Centuries</vt:lpstr>
      <vt:lpstr>Slide 25</vt:lpstr>
      <vt:lpstr>Slide 26</vt:lpstr>
      <vt:lpstr>Slide 27</vt:lpstr>
      <vt:lpstr>Slide 28</vt:lpstr>
      <vt:lpstr>Science through the Centuries</vt:lpstr>
      <vt:lpstr>Slide 30</vt:lpstr>
      <vt:lpstr>Slide 31</vt:lpstr>
      <vt:lpstr>Slide 32</vt:lpstr>
      <vt:lpstr>Slide 33</vt:lpstr>
      <vt:lpstr>Science through the Centuries</vt:lpstr>
      <vt:lpstr>Slide 35</vt:lpstr>
      <vt:lpstr>Slide 36</vt:lpstr>
      <vt:lpstr>Slide 37</vt:lpstr>
      <vt:lpstr>Slide 38</vt:lpstr>
      <vt:lpstr>Science through the Centuries</vt:lpstr>
      <vt:lpstr>A satirist from the 1700s  described Robert Hooke as… </vt:lpstr>
      <vt:lpstr>How does this quote pertain to today’s lesson?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Through the Centuries</dc:title>
  <dc:creator>jgriswold</dc:creator>
  <cp:lastModifiedBy>Ryan</cp:lastModifiedBy>
  <cp:revision>31</cp:revision>
  <dcterms:created xsi:type="dcterms:W3CDTF">2006-08-16T00:00:00Z</dcterms:created>
  <dcterms:modified xsi:type="dcterms:W3CDTF">2013-06-20T05:36:14Z</dcterms:modified>
</cp:coreProperties>
</file>