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58" r:id="rId5"/>
    <p:sldId id="259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8" autoAdjust="0"/>
  </p:normalViewPr>
  <p:slideViewPr>
    <p:cSldViewPr>
      <p:cViewPr>
        <p:scale>
          <a:sx n="50" d="100"/>
          <a:sy n="50" d="100"/>
        </p:scale>
        <p:origin x="-133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1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100F-C7A8-4DEF-8336-40801C8242F2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8F5F2-D796-4331-9600-81C7F5D5B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92730-F003-4D3B-AB6E-3BEBB0F68EF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FE3F1-EB8A-4480-BF3F-2FA202AA94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E3F1-EB8A-4480-BF3F-2FA202AA94E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E3F1-EB8A-4480-BF3F-2FA202AA94E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E3F1-EB8A-4480-BF3F-2FA202AA94E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E3F1-EB8A-4480-BF3F-2FA202AA94E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E3F1-EB8A-4480-BF3F-2FA202AA94E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E3F1-EB8A-4480-BF3F-2FA202AA94E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E3F1-EB8A-4480-BF3F-2FA202AA94E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E3F1-EB8A-4480-BF3F-2FA202AA94E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E3F1-EB8A-4480-BF3F-2FA202AA94E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382000" cy="838199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i="1" dirty="0" smtClean="0"/>
              <a:t>Rare </a:t>
            </a:r>
            <a:r>
              <a:rPr lang="en-US" sz="6000" dirty="0"/>
              <a:t>F</a:t>
            </a:r>
            <a:r>
              <a:rPr lang="en-US" sz="6000" dirty="0" smtClean="0"/>
              <a:t>ilm Guide </a:t>
            </a:r>
            <a:br>
              <a:rPr lang="en-US" sz="6000" dirty="0" smtClean="0"/>
            </a:br>
            <a:r>
              <a:rPr lang="en-US" sz="6000" dirty="0" smtClean="0"/>
              <a:t>Slide Set</a:t>
            </a:r>
            <a:endParaRPr lang="en-US" sz="6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301963"/>
            <a:ext cx="5943600" cy="764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172200"/>
            <a:ext cx="9144000" cy="154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24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156" y="228600"/>
            <a:ext cx="7772400" cy="838199"/>
          </a:xfrm>
        </p:spPr>
        <p:txBody>
          <a:bodyPr>
            <a:normAutofit/>
          </a:bodyPr>
          <a:lstStyle/>
          <a:p>
            <a:r>
              <a:rPr lang="en-US" sz="3600" dirty="0"/>
              <a:t>Clinical Trial Design for Pirfenidone Study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2133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Purpose of Study: 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To see if the use of pirfenidone decreases the loss of lung function better than placebo, and to find out how safe pirfenidone is compared to placebo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600"/>
            <a:ext cx="4191000" cy="294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25" y="3303587"/>
            <a:ext cx="4117975" cy="294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4262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versus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6172200"/>
            <a:ext cx="9144000" cy="154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27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156" y="22860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Inclusion Criteria</a:t>
            </a:r>
            <a:br>
              <a:rPr lang="en-US" sz="3600" dirty="0" smtClean="0"/>
            </a:br>
            <a:r>
              <a:rPr lang="en-US" sz="2200" dirty="0" smtClean="0"/>
              <a:t>(</a:t>
            </a:r>
            <a:r>
              <a:rPr lang="en-US" sz="2200" dirty="0"/>
              <a:t>a</a:t>
            </a:r>
            <a:r>
              <a:rPr lang="en-US" sz="2200" dirty="0" smtClean="0"/>
              <a:t>ll of these conditions must be met)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956" y="1295400"/>
            <a:ext cx="8686800" cy="4800600"/>
          </a:xfrm>
        </p:spPr>
        <p:txBody>
          <a:bodyPr>
            <a:normAutofit fontScale="25000" lnSpcReduction="2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Diagnosis of HPS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Male or female over the age of 18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Lung capacity test results within set range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No evidence of improvement in pulmonary fibrosis within the past year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Have oxygen levels within set range during a 6-minute walk test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Be available, willing, and able to come to the NIH Clinical Center in Maryland for tests and follow-up every 4 months for three years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Women of child-bearing potential must use two reliable forms of contraception if sexually active. Alternatively, female subjects must be postmenopausal (for at least 1 year). Women must have a negative pregnancy test at screening.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172200"/>
            <a:ext cx="9144000" cy="154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540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956" y="12954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Possibility of having pulmonary fibrosis for reasons other than HPS (such as through exposure to asbestos, radiation, cancer, certain types of pneumonia)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On a lung transplantation waiting list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Smoking within last 6 months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Pregnant or nursing women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History of alcohol abuse or recreational drug use in the past two years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History of human immunodeficiency virus (HIV) or chronic viral hepatitis infection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Chronic use of high-dose steroids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Prior use of pirfenidone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1156" y="228601"/>
            <a:ext cx="77724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Exclusion Criteria</a:t>
            </a:r>
            <a:br>
              <a:rPr lang="en-US" sz="3600" dirty="0" smtClean="0"/>
            </a:br>
            <a:r>
              <a:rPr lang="en-US" sz="2200" dirty="0"/>
              <a:t>(any of these conditions would disqualify someone from participation)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172200"/>
            <a:ext cx="9144000" cy="154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85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38199"/>
          </a:xfrm>
        </p:spPr>
        <p:txBody>
          <a:bodyPr>
            <a:normAutofit/>
          </a:bodyPr>
          <a:lstStyle/>
          <a:p>
            <a:r>
              <a:rPr lang="en-US" sz="3600" dirty="0"/>
              <a:t>Clinical Trial Design for Pirfenidone Study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2999"/>
            <a:ext cx="8686800" cy="3977639"/>
          </a:xfrm>
          <a:ln>
            <a:noFill/>
          </a:ln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143000"/>
            <a:ext cx="3276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Qualified study participants begin by signing consent forms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4533900" y="2286000"/>
            <a:ext cx="1866900" cy="1429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2628900" y="2286000"/>
            <a:ext cx="1905000" cy="1429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00200" y="3715434"/>
            <a:ext cx="2057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Participants receive a total of </a:t>
            </a:r>
            <a:r>
              <a:rPr lang="en-US" b="1" dirty="0" smtClean="0"/>
              <a:t>800 mg </a:t>
            </a:r>
            <a:r>
              <a:rPr lang="en-US" dirty="0" smtClean="0"/>
              <a:t>of </a:t>
            </a:r>
            <a:r>
              <a:rPr lang="en-US" b="1" dirty="0" smtClean="0"/>
              <a:t>pirfenidone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in three pills daily.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3715433"/>
            <a:ext cx="2057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Participants receive a </a:t>
            </a:r>
            <a:r>
              <a:rPr lang="en-US" b="1" dirty="0" smtClean="0"/>
              <a:t>placebo</a:t>
            </a:r>
            <a:r>
              <a:rPr lang="en-US" dirty="0" smtClean="0"/>
              <a:t>  taken in three pills daily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54102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Double </a:t>
            </a:r>
            <a:r>
              <a:rPr lang="en-US" sz="2000" b="1" dirty="0" smtClean="0"/>
              <a:t>Blind Study: </a:t>
            </a:r>
            <a:r>
              <a:rPr lang="en-US" sz="2000" dirty="0" smtClean="0"/>
              <a:t>Neither the </a:t>
            </a:r>
            <a:r>
              <a:rPr lang="en-US" sz="2000" dirty="0"/>
              <a:t>participants nor the researchers know which treatment the participant is receiving. This is done to prevent bias.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2695917"/>
            <a:ext cx="8229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Randomization: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Participants are randomly chosen to receive the </a:t>
            </a:r>
            <a:r>
              <a:rPr lang="en-US" b="1" dirty="0" smtClean="0">
                <a:solidFill>
                  <a:schemeClr val="tx1"/>
                </a:solidFill>
              </a:rPr>
              <a:t>pirfenidone</a:t>
            </a:r>
            <a:r>
              <a:rPr lang="en-US" dirty="0" smtClean="0">
                <a:solidFill>
                  <a:schemeClr val="tx1"/>
                </a:solidFill>
              </a:rPr>
              <a:t> or the</a:t>
            </a:r>
            <a:r>
              <a:rPr lang="en-US" b="1" dirty="0" smtClean="0">
                <a:solidFill>
                  <a:schemeClr val="tx1"/>
                </a:solidFill>
              </a:rPr>
              <a:t> placebo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455124"/>
            <a:ext cx="9144000" cy="154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06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199"/>
          </a:xfrm>
        </p:spPr>
        <p:txBody>
          <a:bodyPr>
            <a:normAutofit/>
          </a:bodyPr>
          <a:lstStyle/>
          <a:p>
            <a:r>
              <a:rPr lang="en-US" sz="3600" dirty="0"/>
              <a:t>Clinical Trial Design for Pirfenidone Study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400800" y="2286000"/>
            <a:ext cx="0" cy="614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89100" y="1066800"/>
            <a:ext cx="2057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Participants receive a total of </a:t>
            </a:r>
            <a:r>
              <a:rPr lang="en-US" b="1" dirty="0" smtClean="0"/>
              <a:t>800 mg </a:t>
            </a:r>
            <a:r>
              <a:rPr lang="en-US" dirty="0" smtClean="0"/>
              <a:t>of pirfenidone </a:t>
            </a:r>
            <a:r>
              <a:rPr lang="en-US" dirty="0"/>
              <a:t> </a:t>
            </a:r>
            <a:r>
              <a:rPr lang="en-US" dirty="0" smtClean="0"/>
              <a:t>in three pills daily.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1066800"/>
            <a:ext cx="2057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Participants receive a </a:t>
            </a:r>
            <a:r>
              <a:rPr lang="en-US" b="1" dirty="0" smtClean="0"/>
              <a:t>placebo</a:t>
            </a:r>
            <a:r>
              <a:rPr lang="en-US" dirty="0" smtClean="0"/>
              <a:t>  taken in three pills daily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2286000"/>
            <a:ext cx="1587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89100" y="2895600"/>
            <a:ext cx="2057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Lung function and other factors are checked; side effects are noted.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72100" y="2895600"/>
            <a:ext cx="2057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Lung function and other factors are checked; side effects, are noted.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75100" y="28194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Periodic checks for three years.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40" idx="2"/>
          </p:cNvCxnSpPr>
          <p:nvPr/>
        </p:nvCxnSpPr>
        <p:spPr>
          <a:xfrm flipH="1">
            <a:off x="7543801" y="1723429"/>
            <a:ext cx="80510" cy="5834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flipH="1">
            <a:off x="76200" y="1600200"/>
            <a:ext cx="1955800" cy="2302470"/>
          </a:xfrm>
          <a:prstGeom prst="arc">
            <a:avLst>
              <a:gd name="adj1" fmla="val 14905554"/>
              <a:gd name="adj2" fmla="val 7020522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4" idx="0"/>
          </p:cNvCxnSpPr>
          <p:nvPr/>
        </p:nvCxnSpPr>
        <p:spPr>
          <a:xfrm>
            <a:off x="1466784" y="1707735"/>
            <a:ext cx="114432" cy="897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514" y="4114800"/>
            <a:ext cx="1587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25" y="4114800"/>
            <a:ext cx="1587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752600" y="4724400"/>
            <a:ext cx="2057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Follow-up and analysis of data for safety and </a:t>
            </a:r>
            <a:r>
              <a:rPr lang="en-US" b="1" dirty="0"/>
              <a:t>efficacy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410200" y="4724400"/>
            <a:ext cx="2057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Follow-up and analysis of data for safety and </a:t>
            </a:r>
            <a:r>
              <a:rPr lang="en-US" b="1" dirty="0"/>
              <a:t>efficacy</a:t>
            </a:r>
            <a:r>
              <a:rPr lang="en-US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200" y="592449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Efficacy: </a:t>
            </a:r>
            <a:r>
              <a:rPr lang="en-US" sz="2000" dirty="0" smtClean="0"/>
              <a:t>How does the drug treatment work compared to the </a:t>
            </a:r>
            <a:r>
              <a:rPr lang="en-US" sz="2000" b="1" dirty="0" smtClean="0"/>
              <a:t>placebo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394" y="762000"/>
            <a:ext cx="79652" cy="34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912" y="762000"/>
            <a:ext cx="79652" cy="34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6455124"/>
            <a:ext cx="9144000" cy="1545876"/>
          </a:xfrm>
          <a:prstGeom prst="rect">
            <a:avLst/>
          </a:prstGeom>
        </p:spPr>
      </p:pic>
      <p:sp>
        <p:nvSpPr>
          <p:cNvPr id="40" name="Arc 39"/>
          <p:cNvSpPr/>
          <p:nvPr/>
        </p:nvSpPr>
        <p:spPr>
          <a:xfrm rot="10800000" flipH="1">
            <a:off x="7086600" y="1600200"/>
            <a:ext cx="1955800" cy="2302470"/>
          </a:xfrm>
          <a:prstGeom prst="arc">
            <a:avLst>
              <a:gd name="adj1" fmla="val 14591815"/>
              <a:gd name="adj2" fmla="val 679082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156" y="228600"/>
            <a:ext cx="77724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Stakeholders in the film </a:t>
            </a:r>
            <a:r>
              <a:rPr lang="en-US" i="1" dirty="0" smtClean="0"/>
              <a:t>Rare</a:t>
            </a:r>
            <a:endParaRPr lang="en-US" i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72113" y="1219200"/>
            <a:ext cx="5343287" cy="50292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Donna’s daughter, Ashley, was diagnosed with HPS when she was a toddler. Donna worked to find others with the condition and founded the HPS Network in 1992. Ashley is now in her twenties and Donna has over 700 patients in her database.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" y="1447800"/>
            <a:ext cx="271272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7700" y="4724400"/>
            <a:ext cx="245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Donna Appell</a:t>
            </a:r>
            <a:endParaRPr lang="en-US" sz="32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172200"/>
            <a:ext cx="9144000" cy="154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75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156" y="228600"/>
            <a:ext cx="77724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Stakeholders in the film </a:t>
            </a:r>
            <a:r>
              <a:rPr lang="en-US" i="1" dirty="0" smtClean="0"/>
              <a:t>Rare</a:t>
            </a:r>
            <a:endParaRPr lang="en-US" i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72113" y="1447800"/>
            <a:ext cx="5343287" cy="50292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Heather was in her twenties before a physician suggested she might have HPS, though she had had symptoms all her life. Heather is a journalist, advocate for people with HPS, and a participant in the clinical trial shown in the film.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46482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Heather Kirkwood</a:t>
            </a:r>
            <a:endParaRPr lang="en-US" sz="3200" i="1" dirty="0"/>
          </a:p>
        </p:txBody>
      </p:sp>
      <p:pic>
        <p:nvPicPr>
          <p:cNvPr id="3" name="il_fi" descr="ANd9GcRcVXTo-QL9uTlaIJv9jrzFZ-saKTc3VKU7a7cLZ5C7a3xDjEXOsK3fNnmz8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48" y="1524000"/>
            <a:ext cx="2617491" cy="279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172200"/>
            <a:ext cx="9144000" cy="154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5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156" y="228600"/>
            <a:ext cx="77724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Stakeholders in the film </a:t>
            </a:r>
            <a:r>
              <a:rPr lang="en-US" i="1" dirty="0" smtClean="0"/>
              <a:t>Rare</a:t>
            </a:r>
            <a:endParaRPr lang="en-US" i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47913" y="1219200"/>
            <a:ext cx="5343287" cy="50292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Dr. Gahl works in the Office of Rare Disease Research at the National Institutes of Health. He is both an MD and a PhD and works as a physician and clinical researcher for rare diseases such as HPS. He is head of the clinical trial shown in the film.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6960" y="4596825"/>
            <a:ext cx="245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William Gahl</a:t>
            </a:r>
            <a:endParaRPr lang="en-US" sz="32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38" y="1524000"/>
            <a:ext cx="2743962" cy="2971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172200"/>
            <a:ext cx="9144000" cy="15458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5791200"/>
            <a:ext cx="2349500" cy="292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36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573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Rare Film Guide  Slide Set</vt:lpstr>
      <vt:lpstr>Clinical Trial Design for Pirfenidone Study </vt:lpstr>
      <vt:lpstr>Inclusion Criteria (all of these conditions must be met)</vt:lpstr>
      <vt:lpstr>Slide 4</vt:lpstr>
      <vt:lpstr>Clinical Trial Design for Pirfenidone Study </vt:lpstr>
      <vt:lpstr>Clinical Trial Design for Pirfenidone Study </vt:lpstr>
      <vt:lpstr>Stakeholders in the film Rare</vt:lpstr>
      <vt:lpstr>Stakeholders in the film Rare</vt:lpstr>
      <vt:lpstr>Stakeholders in the film Rare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Trial Design for Pirfenidone Study</dc:title>
  <dc:creator>jgriswold</dc:creator>
  <cp:lastModifiedBy>Joan Griswold</cp:lastModifiedBy>
  <cp:revision>15</cp:revision>
  <dcterms:created xsi:type="dcterms:W3CDTF">2006-08-16T00:00:00Z</dcterms:created>
  <dcterms:modified xsi:type="dcterms:W3CDTF">2012-08-16T18:21:01Z</dcterms:modified>
</cp:coreProperties>
</file>